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sldIdLst>
    <p:sldId id="256" r:id="rId2"/>
    <p:sldId id="265" r:id="rId3"/>
    <p:sldId id="266" r:id="rId4"/>
    <p:sldId id="267" r:id="rId5"/>
    <p:sldId id="268" r:id="rId6"/>
    <p:sldId id="257" r:id="rId7"/>
    <p:sldId id="264" r:id="rId8"/>
    <p:sldId id="258" r:id="rId9"/>
    <p:sldId id="259" r:id="rId10"/>
    <p:sldId id="260" r:id="rId11"/>
    <p:sldId id="261" r:id="rId12"/>
    <p:sldId id="262" r:id="rId13"/>
    <p:sldId id="269"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F0780-4A8F-4A46-A763-653C679D99F4}" v="2" dt="2024-12-18T08:09:43.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100" d="100"/>
          <a:sy n="100"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a Pajor" userId="d9649050-7899-4541-baff-6abd03b8346a" providerId="ADAL" clId="{82AF0780-4A8F-4A46-A763-653C679D99F4}"/>
    <pc:docChg chg="undo custSel addSld modSld">
      <pc:chgData name="Dominika Pajor" userId="d9649050-7899-4541-baff-6abd03b8346a" providerId="ADAL" clId="{82AF0780-4A8F-4A46-A763-653C679D99F4}" dt="2024-12-18T08:27:57.046" v="119" actId="14100"/>
      <pc:docMkLst>
        <pc:docMk/>
      </pc:docMkLst>
      <pc:sldChg chg="modSp mod">
        <pc:chgData name="Dominika Pajor" userId="d9649050-7899-4541-baff-6abd03b8346a" providerId="ADAL" clId="{82AF0780-4A8F-4A46-A763-653C679D99F4}" dt="2024-12-18T08:09:43.224" v="17" actId="20577"/>
        <pc:sldMkLst>
          <pc:docMk/>
          <pc:sldMk cId="3409791520" sldId="263"/>
        </pc:sldMkLst>
        <pc:spChg chg="mod">
          <ac:chgData name="Dominika Pajor" userId="d9649050-7899-4541-baff-6abd03b8346a" providerId="ADAL" clId="{82AF0780-4A8F-4A46-A763-653C679D99F4}" dt="2024-12-18T08:09:43.224" v="17" actId="20577"/>
          <ac:spMkLst>
            <pc:docMk/>
            <pc:sldMk cId="3409791520" sldId="263"/>
            <ac:spMk id="23" creationId="{999391B6-90E9-F03B-9B4C-B1B99422B3E6}"/>
          </ac:spMkLst>
        </pc:spChg>
      </pc:sldChg>
      <pc:sldChg chg="addSp delSp modSp new mod setBg">
        <pc:chgData name="Dominika Pajor" userId="d9649050-7899-4541-baff-6abd03b8346a" providerId="ADAL" clId="{82AF0780-4A8F-4A46-A763-653C679D99F4}" dt="2024-12-18T08:27:57.046" v="119" actId="14100"/>
        <pc:sldMkLst>
          <pc:docMk/>
          <pc:sldMk cId="330871461" sldId="269"/>
        </pc:sldMkLst>
        <pc:spChg chg="mod">
          <ac:chgData name="Dominika Pajor" userId="d9649050-7899-4541-baff-6abd03b8346a" providerId="ADAL" clId="{82AF0780-4A8F-4A46-A763-653C679D99F4}" dt="2024-12-18T08:27:22.589" v="108" actId="26606"/>
          <ac:spMkLst>
            <pc:docMk/>
            <pc:sldMk cId="330871461" sldId="269"/>
            <ac:spMk id="2" creationId="{EC4809D1-CA6F-B864-6B9C-8440BEC91656}"/>
          </ac:spMkLst>
        </pc:spChg>
        <pc:spChg chg="add del">
          <ac:chgData name="Dominika Pajor" userId="d9649050-7899-4541-baff-6abd03b8346a" providerId="ADAL" clId="{82AF0780-4A8F-4A46-A763-653C679D99F4}" dt="2024-12-18T08:08:56.909" v="9" actId="26606"/>
          <ac:spMkLst>
            <pc:docMk/>
            <pc:sldMk cId="330871461" sldId="269"/>
            <ac:spMk id="3" creationId="{E3BFAC62-73B8-98E2-CA09-4F812B3EAE31}"/>
          </ac:spMkLst>
        </pc:spChg>
        <pc:spChg chg="add del">
          <ac:chgData name="Dominika Pajor" userId="d9649050-7899-4541-baff-6abd03b8346a" providerId="ADAL" clId="{82AF0780-4A8F-4A46-A763-653C679D99F4}" dt="2024-12-18T08:08:44.678" v="6" actId="26606"/>
          <ac:spMkLst>
            <pc:docMk/>
            <pc:sldMk cId="330871461" sldId="269"/>
            <ac:spMk id="8" creationId="{EB8A1B5F-0801-4AFF-A489-335B6A851FF4}"/>
          </ac:spMkLst>
        </pc:spChg>
        <pc:spChg chg="add del">
          <ac:chgData name="Dominika Pajor" userId="d9649050-7899-4541-baff-6abd03b8346a" providerId="ADAL" clId="{82AF0780-4A8F-4A46-A763-653C679D99F4}" dt="2024-12-18T08:08:44.678" v="6" actId="26606"/>
          <ac:spMkLst>
            <pc:docMk/>
            <pc:sldMk cId="330871461" sldId="269"/>
            <ac:spMk id="10" creationId="{06201B52-6441-4DBA-BACE-2359775817CE}"/>
          </ac:spMkLst>
        </pc:spChg>
        <pc:spChg chg="add del">
          <ac:chgData name="Dominika Pajor" userId="d9649050-7899-4541-baff-6abd03b8346a" providerId="ADAL" clId="{82AF0780-4A8F-4A46-A763-653C679D99F4}" dt="2024-12-18T08:08:44.678" v="6" actId="26606"/>
          <ac:spMkLst>
            <pc:docMk/>
            <pc:sldMk cId="330871461" sldId="269"/>
            <ac:spMk id="14" creationId="{8C6E698C-8155-4B8B-BDC9-B7299772B509}"/>
          </ac:spMkLst>
        </pc:spChg>
        <pc:spChg chg="add del">
          <ac:chgData name="Dominika Pajor" userId="d9649050-7899-4541-baff-6abd03b8346a" providerId="ADAL" clId="{82AF0780-4A8F-4A46-A763-653C679D99F4}" dt="2024-12-18T08:08:44.678" v="6" actId="26606"/>
          <ac:spMkLst>
            <pc:docMk/>
            <pc:sldMk cId="330871461" sldId="269"/>
            <ac:spMk id="18" creationId="{8A549DE7-671D-4575-AF43-858FD99981CF}"/>
          </ac:spMkLst>
        </pc:spChg>
        <pc:spChg chg="add del">
          <ac:chgData name="Dominika Pajor" userId="d9649050-7899-4541-baff-6abd03b8346a" providerId="ADAL" clId="{82AF0780-4A8F-4A46-A763-653C679D99F4}" dt="2024-12-18T08:08:44.678" v="6" actId="26606"/>
          <ac:spMkLst>
            <pc:docMk/>
            <pc:sldMk cId="330871461" sldId="269"/>
            <ac:spMk id="20" creationId="{C22D9B36-9BE7-472B-8808-7E0D6810738F}"/>
          </ac:spMkLst>
        </pc:spChg>
        <pc:spChg chg="add del">
          <ac:chgData name="Dominika Pajor" userId="d9649050-7899-4541-baff-6abd03b8346a" providerId="ADAL" clId="{82AF0780-4A8F-4A46-A763-653C679D99F4}" dt="2024-12-18T08:08:56.909" v="8" actId="26606"/>
          <ac:spMkLst>
            <pc:docMk/>
            <pc:sldMk cId="330871461" sldId="269"/>
            <ac:spMk id="22" creationId="{CECF0FC6-D57B-48B6-9036-F4FFD91A4B34}"/>
          </ac:spMkLst>
        </pc:spChg>
        <pc:spChg chg="add del">
          <ac:chgData name="Dominika Pajor" userId="d9649050-7899-4541-baff-6abd03b8346a" providerId="ADAL" clId="{82AF0780-4A8F-4A46-A763-653C679D99F4}" dt="2024-12-18T08:08:56.909" v="8" actId="26606"/>
          <ac:spMkLst>
            <pc:docMk/>
            <pc:sldMk cId="330871461" sldId="269"/>
            <ac:spMk id="23" creationId="{E3BFAC62-73B8-98E2-CA09-4F812B3EAE31}"/>
          </ac:spMkLst>
        </pc:spChg>
        <pc:spChg chg="add del">
          <ac:chgData name="Dominika Pajor" userId="d9649050-7899-4541-baff-6abd03b8346a" providerId="ADAL" clId="{82AF0780-4A8F-4A46-A763-653C679D99F4}" dt="2024-12-18T08:08:56.909" v="8" actId="26606"/>
          <ac:spMkLst>
            <pc:docMk/>
            <pc:sldMk cId="330871461" sldId="269"/>
            <ac:spMk id="24" creationId="{717A211C-5863-4303-AC3D-AEBFDF6D6A4C}"/>
          </ac:spMkLst>
        </pc:spChg>
        <pc:spChg chg="add del">
          <ac:chgData name="Dominika Pajor" userId="d9649050-7899-4541-baff-6abd03b8346a" providerId="ADAL" clId="{82AF0780-4A8F-4A46-A763-653C679D99F4}" dt="2024-12-18T08:08:56.909" v="8" actId="26606"/>
          <ac:spMkLst>
            <pc:docMk/>
            <pc:sldMk cId="330871461" sldId="269"/>
            <ac:spMk id="25" creationId="{087519CD-2FFF-42E3-BB0C-FEAA828BA5DB}"/>
          </ac:spMkLst>
        </pc:spChg>
        <pc:spChg chg="add del">
          <ac:chgData name="Dominika Pajor" userId="d9649050-7899-4541-baff-6abd03b8346a" providerId="ADAL" clId="{82AF0780-4A8F-4A46-A763-653C679D99F4}" dt="2024-12-18T08:27:22.589" v="108" actId="26606"/>
          <ac:spMkLst>
            <pc:docMk/>
            <pc:sldMk cId="330871461" sldId="269"/>
            <ac:spMk id="27" creationId="{3558DB37-9FEE-48A2-8578-ED0401573943}"/>
          </ac:spMkLst>
        </pc:spChg>
        <pc:spChg chg="add mod ord">
          <ac:chgData name="Dominika Pajor" userId="d9649050-7899-4541-baff-6abd03b8346a" providerId="ADAL" clId="{82AF0780-4A8F-4A46-A763-653C679D99F4}" dt="2024-12-18T08:27:57.046" v="119" actId="14100"/>
          <ac:spMkLst>
            <pc:docMk/>
            <pc:sldMk cId="330871461" sldId="269"/>
            <ac:spMk id="28" creationId="{E3BFAC62-73B8-98E2-CA09-4F812B3EAE31}"/>
          </ac:spMkLst>
        </pc:spChg>
        <pc:spChg chg="add del">
          <ac:chgData name="Dominika Pajor" userId="d9649050-7899-4541-baff-6abd03b8346a" providerId="ADAL" clId="{82AF0780-4A8F-4A46-A763-653C679D99F4}" dt="2024-12-18T08:27:22.589" v="108" actId="26606"/>
          <ac:spMkLst>
            <pc:docMk/>
            <pc:sldMk cId="330871461" sldId="269"/>
            <ac:spMk id="29" creationId="{5F7FCCA6-00E2-4F74-A105-0D769872F243}"/>
          </ac:spMkLst>
        </pc:spChg>
        <pc:spChg chg="add del">
          <ac:chgData name="Dominika Pajor" userId="d9649050-7899-4541-baff-6abd03b8346a" providerId="ADAL" clId="{82AF0780-4A8F-4A46-A763-653C679D99F4}" dt="2024-12-18T08:27:22.589" v="108" actId="26606"/>
          <ac:spMkLst>
            <pc:docMk/>
            <pc:sldMk cId="330871461" sldId="269"/>
            <ac:spMk id="30" creationId="{5E1ED12F-9F06-4B37-87B7-F98F52937F86}"/>
          </ac:spMkLst>
        </pc:spChg>
        <pc:spChg chg="add del">
          <ac:chgData name="Dominika Pajor" userId="d9649050-7899-4541-baff-6abd03b8346a" providerId="ADAL" clId="{82AF0780-4A8F-4A46-A763-653C679D99F4}" dt="2024-12-18T08:27:12.589" v="102" actId="26606"/>
          <ac:spMkLst>
            <pc:docMk/>
            <pc:sldMk cId="330871461" sldId="269"/>
            <ac:spMk id="32" creationId="{F64BBAA4-C62B-4146-B49F-FE4CC4655EE0}"/>
          </ac:spMkLst>
        </pc:spChg>
        <pc:spChg chg="add del">
          <ac:chgData name="Dominika Pajor" userId="d9649050-7899-4541-baff-6abd03b8346a" providerId="ADAL" clId="{82AF0780-4A8F-4A46-A763-653C679D99F4}" dt="2024-12-18T08:27:12.589" v="102" actId="26606"/>
          <ac:spMkLst>
            <pc:docMk/>
            <pc:sldMk cId="330871461" sldId="269"/>
            <ac:spMk id="33" creationId="{77C34054-98F8-4229-885E-04C525969C5E}"/>
          </ac:spMkLst>
        </pc:spChg>
        <pc:spChg chg="add del">
          <ac:chgData name="Dominika Pajor" userId="d9649050-7899-4541-baff-6abd03b8346a" providerId="ADAL" clId="{82AF0780-4A8F-4A46-A763-653C679D99F4}" dt="2024-12-18T08:27:12.589" v="102" actId="26606"/>
          <ac:spMkLst>
            <pc:docMk/>
            <pc:sldMk cId="330871461" sldId="269"/>
            <ac:spMk id="34" creationId="{22AAB964-B835-4B93-A1F3-4A30D1F38589}"/>
          </ac:spMkLst>
        </pc:spChg>
        <pc:spChg chg="add del">
          <ac:chgData name="Dominika Pajor" userId="d9649050-7899-4541-baff-6abd03b8346a" providerId="ADAL" clId="{82AF0780-4A8F-4A46-A763-653C679D99F4}" dt="2024-12-18T08:27:05.531" v="98" actId="26606"/>
          <ac:spMkLst>
            <pc:docMk/>
            <pc:sldMk cId="330871461" sldId="269"/>
            <ac:spMk id="35" creationId="{D40791F6-715D-481A-9C4A-3645AECFD5A0}"/>
          </ac:spMkLst>
        </pc:spChg>
        <pc:spChg chg="add del">
          <ac:chgData name="Dominika Pajor" userId="d9649050-7899-4541-baff-6abd03b8346a" providerId="ADAL" clId="{82AF0780-4A8F-4A46-A763-653C679D99F4}" dt="2024-12-18T08:27:16.475" v="104" actId="26606"/>
          <ac:spMkLst>
            <pc:docMk/>
            <pc:sldMk cId="330871461" sldId="269"/>
            <ac:spMk id="36" creationId="{08CB54FC-0B2A-4107-9A70-958B90B76585}"/>
          </ac:spMkLst>
        </pc:spChg>
        <pc:spChg chg="add del">
          <ac:chgData name="Dominika Pajor" userId="d9649050-7899-4541-baff-6abd03b8346a" providerId="ADAL" clId="{82AF0780-4A8F-4A46-A763-653C679D99F4}" dt="2024-12-18T08:27:05.531" v="98" actId="26606"/>
          <ac:spMkLst>
            <pc:docMk/>
            <pc:sldMk cId="330871461" sldId="269"/>
            <ac:spMk id="39" creationId="{CADA4CA0-9A57-4FBE-A9E5-24DFC23C3F1A}"/>
          </ac:spMkLst>
        </pc:spChg>
        <pc:spChg chg="add del">
          <ac:chgData name="Dominika Pajor" userId="d9649050-7899-4541-baff-6abd03b8346a" providerId="ADAL" clId="{82AF0780-4A8F-4A46-A763-653C679D99F4}" dt="2024-12-18T08:27:16.475" v="104" actId="26606"/>
          <ac:spMkLst>
            <pc:docMk/>
            <pc:sldMk cId="330871461" sldId="269"/>
            <ac:spMk id="40" creationId="{6587DBF8-5C50-4034-8B79-FE54A01A8E15}"/>
          </ac:spMkLst>
        </pc:spChg>
        <pc:spChg chg="add del">
          <ac:chgData name="Dominika Pajor" userId="d9649050-7899-4541-baff-6abd03b8346a" providerId="ADAL" clId="{82AF0780-4A8F-4A46-A763-653C679D99F4}" dt="2024-12-18T08:27:05.531" v="98" actId="26606"/>
          <ac:spMkLst>
            <pc:docMk/>
            <pc:sldMk cId="330871461" sldId="269"/>
            <ac:spMk id="41" creationId="{811CBAFA-D7E0-40A7-BB94-2C05304B407B}"/>
          </ac:spMkLst>
        </pc:spChg>
        <pc:spChg chg="add del">
          <ac:chgData name="Dominika Pajor" userId="d9649050-7899-4541-baff-6abd03b8346a" providerId="ADAL" clId="{82AF0780-4A8F-4A46-A763-653C679D99F4}" dt="2024-12-18T08:27:16.475" v="104" actId="26606"/>
          <ac:spMkLst>
            <pc:docMk/>
            <pc:sldMk cId="330871461" sldId="269"/>
            <ac:spMk id="42" creationId="{14720853-E885-4BE5-BFE2-24004CEF6952}"/>
          </ac:spMkLst>
        </pc:spChg>
        <pc:spChg chg="add del">
          <ac:chgData name="Dominika Pajor" userId="d9649050-7899-4541-baff-6abd03b8346a" providerId="ADAL" clId="{82AF0780-4A8F-4A46-A763-653C679D99F4}" dt="2024-12-18T08:27:19.587" v="106" actId="26606"/>
          <ac:spMkLst>
            <pc:docMk/>
            <pc:sldMk cId="330871461" sldId="269"/>
            <ac:spMk id="44" creationId="{873ECEC8-0F24-45B8-950F-35FC94BCEAC8}"/>
          </ac:spMkLst>
        </pc:spChg>
        <pc:spChg chg="add del">
          <ac:chgData name="Dominika Pajor" userId="d9649050-7899-4541-baff-6abd03b8346a" providerId="ADAL" clId="{82AF0780-4A8F-4A46-A763-653C679D99F4}" dt="2024-12-18T08:27:19.587" v="106" actId="26606"/>
          <ac:spMkLst>
            <pc:docMk/>
            <pc:sldMk cId="330871461" sldId="269"/>
            <ac:spMk id="46" creationId="{7D417315-0A35-4882-ABD2-ABE3C89E5DCF}"/>
          </ac:spMkLst>
        </pc:spChg>
        <pc:spChg chg="add del">
          <ac:chgData name="Dominika Pajor" userId="d9649050-7899-4541-baff-6abd03b8346a" providerId="ADAL" clId="{82AF0780-4A8F-4A46-A763-653C679D99F4}" dt="2024-12-18T08:27:19.587" v="106" actId="26606"/>
          <ac:spMkLst>
            <pc:docMk/>
            <pc:sldMk cId="330871461" sldId="269"/>
            <ac:spMk id="47" creationId="{8B53612E-ADB2-4457-9688-89506397AF28}"/>
          </ac:spMkLst>
        </pc:spChg>
        <pc:spChg chg="add del">
          <ac:chgData name="Dominika Pajor" userId="d9649050-7899-4541-baff-6abd03b8346a" providerId="ADAL" clId="{82AF0780-4A8F-4A46-A763-653C679D99F4}" dt="2024-12-18T08:27:22.589" v="108" actId="26606"/>
          <ac:spMkLst>
            <pc:docMk/>
            <pc:sldMk cId="330871461" sldId="269"/>
            <ac:spMk id="49" creationId="{0AB6E427-3F73-4C06-A5D5-AE52C3883B50}"/>
          </ac:spMkLst>
        </pc:spChg>
        <pc:spChg chg="add del">
          <ac:chgData name="Dominika Pajor" userId="d9649050-7899-4541-baff-6abd03b8346a" providerId="ADAL" clId="{82AF0780-4A8F-4A46-A763-653C679D99F4}" dt="2024-12-18T08:27:22.589" v="108" actId="26606"/>
          <ac:spMkLst>
            <pc:docMk/>
            <pc:sldMk cId="330871461" sldId="269"/>
            <ac:spMk id="50" creationId="{D8C9BDAA-0390-4B39-9B5C-BC95E5120DA4}"/>
          </ac:spMkLst>
        </pc:spChg>
        <pc:spChg chg="add del">
          <ac:chgData name="Dominika Pajor" userId="d9649050-7899-4541-baff-6abd03b8346a" providerId="ADAL" clId="{82AF0780-4A8F-4A46-A763-653C679D99F4}" dt="2024-12-18T08:27:22.589" v="108" actId="26606"/>
          <ac:spMkLst>
            <pc:docMk/>
            <pc:sldMk cId="330871461" sldId="269"/>
            <ac:spMk id="51" creationId="{F9DB1FE5-9D46-433B-99D1-2F1B8DC79855}"/>
          </ac:spMkLst>
        </pc:spChg>
        <pc:picChg chg="add mod">
          <ac:chgData name="Dominika Pajor" userId="d9649050-7899-4541-baff-6abd03b8346a" providerId="ADAL" clId="{82AF0780-4A8F-4A46-A763-653C679D99F4}" dt="2024-12-18T08:27:22.856" v="110"/>
          <ac:picMkLst>
            <pc:docMk/>
            <pc:sldMk cId="330871461" sldId="269"/>
            <ac:picMk id="5" creationId="{A243D3D4-66E1-987E-C4D4-CA708B28B728}"/>
          </ac:picMkLst>
        </pc:picChg>
        <pc:picChg chg="add mod">
          <ac:chgData name="Dominika Pajor" userId="d9649050-7899-4541-baff-6abd03b8346a" providerId="ADAL" clId="{82AF0780-4A8F-4A46-A763-653C679D99F4}" dt="2024-12-18T08:27:45.769" v="117" actId="1076"/>
          <ac:picMkLst>
            <pc:docMk/>
            <pc:sldMk cId="330871461" sldId="269"/>
            <ac:picMk id="7" creationId="{4A98148A-231C-D7BF-BEE5-5B5DB81AA403}"/>
          </ac:picMkLst>
        </pc:picChg>
        <pc:cxnChg chg="add del">
          <ac:chgData name="Dominika Pajor" userId="d9649050-7899-4541-baff-6abd03b8346a" providerId="ADAL" clId="{82AF0780-4A8F-4A46-A763-653C679D99F4}" dt="2024-12-18T08:08:44.678" v="6" actId="26606"/>
          <ac:cxnSpMkLst>
            <pc:docMk/>
            <pc:sldMk cId="330871461" sldId="269"/>
            <ac:cxnSpMk id="12" creationId="{89DF3DBB-17DD-4058-A944-5578E18A031E}"/>
          </ac:cxnSpMkLst>
        </pc:cxnChg>
        <pc:cxnChg chg="add del">
          <ac:chgData name="Dominika Pajor" userId="d9649050-7899-4541-baff-6abd03b8346a" providerId="ADAL" clId="{82AF0780-4A8F-4A46-A763-653C679D99F4}" dt="2024-12-18T08:08:44.678" v="6" actId="26606"/>
          <ac:cxnSpMkLst>
            <pc:docMk/>
            <pc:sldMk cId="330871461" sldId="269"/>
            <ac:cxnSpMk id="16" creationId="{09525C9A-1972-4836-BA7A-706C946EF4DA}"/>
          </ac:cxnSpMkLst>
        </pc:cxnChg>
        <pc:cxnChg chg="add del">
          <ac:chgData name="Dominika Pajor" userId="d9649050-7899-4541-baff-6abd03b8346a" providerId="ADAL" clId="{82AF0780-4A8F-4A46-A763-653C679D99F4}" dt="2024-12-18T08:27:05.531" v="98" actId="26606"/>
          <ac:cxnSpMkLst>
            <pc:docMk/>
            <pc:sldMk cId="330871461" sldId="269"/>
            <ac:cxnSpMk id="37" creationId="{740F83A4-FAC4-4867-95A5-BBFD280C7BF5}"/>
          </ac:cxnSpMkLst>
        </pc:cxnChg>
        <pc:cxnChg chg="add del">
          <ac:chgData name="Dominika Pajor" userId="d9649050-7899-4541-baff-6abd03b8346a" providerId="ADAL" clId="{82AF0780-4A8F-4A46-A763-653C679D99F4}" dt="2024-12-18T08:27:16.475" v="104" actId="26606"/>
          <ac:cxnSpMkLst>
            <pc:docMk/>
            <pc:sldMk cId="330871461" sldId="269"/>
            <ac:cxnSpMk id="38" creationId="{7855A9B5-1710-4B19-B0F1-CDFDD4ED5B7E}"/>
          </ac:cxnSpMkLst>
        </pc:cxnChg>
        <pc:cxnChg chg="add del">
          <ac:chgData name="Dominika Pajor" userId="d9649050-7899-4541-baff-6abd03b8346a" providerId="ADAL" clId="{82AF0780-4A8F-4A46-A763-653C679D99F4}" dt="2024-12-18T08:27:19.587" v="106" actId="26606"/>
          <ac:cxnSpMkLst>
            <pc:docMk/>
            <pc:sldMk cId="330871461" sldId="269"/>
            <ac:cxnSpMk id="45" creationId="{89EB8C68-FF1B-4849-867B-32D29B19F102}"/>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B74FB-9187-4909-B859-3C4F916DB6CB}"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en-US"/>
        </a:p>
      </dgm:t>
    </dgm:pt>
    <dgm:pt modelId="{FDAADAA0-4040-4D34-8F22-E77B08065905}">
      <dgm:prSet/>
      <dgm:spPr/>
      <dgm:t>
        <a:bodyPr/>
        <a:lstStyle/>
        <a:p>
          <a:r>
            <a:rPr lang="pl-PL" b="1" dirty="0"/>
            <a:t>Ochrona środowiska</a:t>
          </a:r>
          <a:br>
            <a:rPr lang="pl-PL" dirty="0"/>
          </a:br>
          <a:r>
            <a:rPr lang="pl-PL" dirty="0"/>
            <a:t>Czyste źródła energii, takie jak energia słoneczna, wiatrowa czy wodna, generują minimalną ilość zanieczyszczeń. Korzystanie z nich redukuje emisję gazów cieplarnianych, co pomaga w walce ze zmianami klimatycznymi i ogranicza zanieczyszczenie powietrza, gleby i wody.</a:t>
          </a:r>
          <a:endParaRPr lang="en-US" dirty="0"/>
        </a:p>
      </dgm:t>
    </dgm:pt>
    <dgm:pt modelId="{6FD1A283-744B-4CE8-AAC8-BEE783845A24}" type="parTrans" cxnId="{99214EDF-1A35-4E1B-A115-CEB7F650A297}">
      <dgm:prSet/>
      <dgm:spPr/>
      <dgm:t>
        <a:bodyPr/>
        <a:lstStyle/>
        <a:p>
          <a:endParaRPr lang="en-US"/>
        </a:p>
      </dgm:t>
    </dgm:pt>
    <dgm:pt modelId="{9E219E44-479E-4DD9-BA0E-570615918D2B}" type="sibTrans" cxnId="{99214EDF-1A35-4E1B-A115-CEB7F650A297}">
      <dgm:prSet/>
      <dgm:spPr/>
      <dgm:t>
        <a:bodyPr/>
        <a:lstStyle/>
        <a:p>
          <a:endParaRPr lang="en-US"/>
        </a:p>
      </dgm:t>
    </dgm:pt>
    <dgm:pt modelId="{6015E31B-CD74-4E83-A227-0970234A7E82}">
      <dgm:prSet/>
      <dgm:spPr/>
      <dgm:t>
        <a:bodyPr/>
        <a:lstStyle/>
        <a:p>
          <a:r>
            <a:rPr lang="pl-PL" b="1" dirty="0"/>
            <a:t>Odnawialność i trwałość</a:t>
          </a:r>
          <a:br>
            <a:rPr lang="pl-PL" dirty="0"/>
          </a:br>
          <a:r>
            <a:rPr lang="pl-PL" dirty="0"/>
            <a:t>Energia z wiatru, słońca i wody jest odnawialna, co oznacza, że nigdy się nie wyczerpie. W przeciwieństwie do paliw kopalnych, które są zasobami ograniczonymi, czyste źródła energii można wykorzystywać przez nieograniczony czas.</a:t>
          </a:r>
          <a:endParaRPr lang="en-US" dirty="0"/>
        </a:p>
      </dgm:t>
    </dgm:pt>
    <dgm:pt modelId="{08F202F3-E3F8-4CEC-97A1-2D230853877E}" type="parTrans" cxnId="{A7831874-BF65-4957-B4FC-E435073FEEF2}">
      <dgm:prSet/>
      <dgm:spPr/>
      <dgm:t>
        <a:bodyPr/>
        <a:lstStyle/>
        <a:p>
          <a:endParaRPr lang="en-US"/>
        </a:p>
      </dgm:t>
    </dgm:pt>
    <dgm:pt modelId="{FAB2BF5C-9141-4EC4-8412-2A2E055E561E}" type="sibTrans" cxnId="{A7831874-BF65-4957-B4FC-E435073FEEF2}">
      <dgm:prSet/>
      <dgm:spPr/>
      <dgm:t>
        <a:bodyPr/>
        <a:lstStyle/>
        <a:p>
          <a:endParaRPr lang="en-US"/>
        </a:p>
      </dgm:t>
    </dgm:pt>
    <dgm:pt modelId="{7448530A-6028-4E76-977A-A1E41A15B46D}">
      <dgm:prSet/>
      <dgm:spPr/>
      <dgm:t>
        <a:bodyPr/>
        <a:lstStyle/>
        <a:p>
          <a:r>
            <a:rPr lang="pl-PL" b="1"/>
            <a:t>Zmniejszenie kosztów operacyjnych</a:t>
          </a:r>
          <a:br>
            <a:rPr lang="pl-PL"/>
          </a:br>
          <a:r>
            <a:rPr lang="pl-PL"/>
            <a:t>Instalacje energii odnawialnej, takie jak panele fotowoltaiczne czy turbiny wiatrowe, po początkowych inwestycjach mają niskie koszty eksploatacji. Brak konieczności zakupu paliw obniża koszty produkcji energii w długim okresie.</a:t>
          </a:r>
          <a:endParaRPr lang="en-US"/>
        </a:p>
      </dgm:t>
    </dgm:pt>
    <dgm:pt modelId="{9B27B99C-AC80-4431-BE8F-96F5CC76A1A9}" type="parTrans" cxnId="{4D7FFCEB-BFD8-4014-AF3E-96AE3C19BAE7}">
      <dgm:prSet/>
      <dgm:spPr/>
      <dgm:t>
        <a:bodyPr/>
        <a:lstStyle/>
        <a:p>
          <a:endParaRPr lang="en-US"/>
        </a:p>
      </dgm:t>
    </dgm:pt>
    <dgm:pt modelId="{6AB6FC8F-4FA0-4C3D-9E87-35AA422ECF08}" type="sibTrans" cxnId="{4D7FFCEB-BFD8-4014-AF3E-96AE3C19BAE7}">
      <dgm:prSet/>
      <dgm:spPr/>
      <dgm:t>
        <a:bodyPr/>
        <a:lstStyle/>
        <a:p>
          <a:endParaRPr lang="en-US"/>
        </a:p>
      </dgm:t>
    </dgm:pt>
    <dgm:pt modelId="{CEB2D01B-DF38-4A42-B060-1A1BAF84F80F}">
      <dgm:prSet/>
      <dgm:spPr/>
      <dgm:t>
        <a:bodyPr/>
        <a:lstStyle/>
        <a:p>
          <a:r>
            <a:rPr lang="pl-PL" b="1" dirty="0"/>
            <a:t>Poprawa zdrowia publicznego</a:t>
          </a:r>
          <a:br>
            <a:rPr lang="pl-PL" dirty="0"/>
          </a:br>
          <a:r>
            <a:rPr lang="pl-PL" dirty="0"/>
            <a:t>Ograniczenie emisji zanieczyszczeń prowadzi do poprawy jakości powietrza, co zmniejsza liczbę chorób układu oddechowego, sercowo-naczyniowego i alergii. Lepsza jakość środowiska przekłada się na poprawę zdrowia społeczeństwa.</a:t>
          </a:r>
          <a:endParaRPr lang="en-US" dirty="0"/>
        </a:p>
      </dgm:t>
    </dgm:pt>
    <dgm:pt modelId="{7BE8F8AC-A1EE-4196-A416-A547FDCBA8DB}" type="parTrans" cxnId="{A231A68B-D0C6-467C-A5E6-11BCA60276C8}">
      <dgm:prSet/>
      <dgm:spPr/>
      <dgm:t>
        <a:bodyPr/>
        <a:lstStyle/>
        <a:p>
          <a:endParaRPr lang="en-US"/>
        </a:p>
      </dgm:t>
    </dgm:pt>
    <dgm:pt modelId="{C83871B6-B2D3-4AF1-AD8D-FB60FF785EBC}" type="sibTrans" cxnId="{A231A68B-D0C6-467C-A5E6-11BCA60276C8}">
      <dgm:prSet/>
      <dgm:spPr/>
      <dgm:t>
        <a:bodyPr/>
        <a:lstStyle/>
        <a:p>
          <a:endParaRPr lang="en-US"/>
        </a:p>
      </dgm:t>
    </dgm:pt>
    <dgm:pt modelId="{20A69E48-5227-4EC1-9A12-E6B50E782E41}">
      <dgm:prSet/>
      <dgm:spPr/>
      <dgm:t>
        <a:bodyPr/>
        <a:lstStyle/>
        <a:p>
          <a:r>
            <a:rPr lang="pl-PL" b="1"/>
            <a:t>Rozwój technologii i miejsc pracy</a:t>
          </a:r>
          <a:br>
            <a:rPr lang="pl-PL"/>
          </a:br>
          <a:r>
            <a:rPr lang="pl-PL"/>
            <a:t>Sektor energii odnawialnej dynamicznie się rozwija, tworząc nowe miejsca pracy w dziedzinach takich jak produkcja, instalacja i konserwacja urządzeń. Innowacje w tej branży przyczyniają się również do postępu technologicznego.</a:t>
          </a:r>
          <a:endParaRPr lang="en-US"/>
        </a:p>
      </dgm:t>
    </dgm:pt>
    <dgm:pt modelId="{219BB071-3270-4C76-AE1B-04F1E730C93C}" type="parTrans" cxnId="{1AA4B58E-B3ED-4FF2-8092-4CC1E0F2746D}">
      <dgm:prSet/>
      <dgm:spPr/>
      <dgm:t>
        <a:bodyPr/>
        <a:lstStyle/>
        <a:p>
          <a:endParaRPr lang="en-US"/>
        </a:p>
      </dgm:t>
    </dgm:pt>
    <dgm:pt modelId="{DDD479C6-6765-4205-BE02-4C405620F2DE}" type="sibTrans" cxnId="{1AA4B58E-B3ED-4FF2-8092-4CC1E0F2746D}">
      <dgm:prSet/>
      <dgm:spPr/>
      <dgm:t>
        <a:bodyPr/>
        <a:lstStyle/>
        <a:p>
          <a:endParaRPr lang="en-US"/>
        </a:p>
      </dgm:t>
    </dgm:pt>
    <dgm:pt modelId="{8EBC8964-0C16-4D4D-9C61-962C77F527AF}">
      <dgm:prSet/>
      <dgm:spPr/>
      <dgm:t>
        <a:bodyPr/>
        <a:lstStyle/>
        <a:p>
          <a:r>
            <a:rPr lang="pl-PL" b="1"/>
            <a:t>Niezależność energetyczna</a:t>
          </a:r>
          <a:br>
            <a:rPr lang="pl-PL"/>
          </a:br>
          <a:r>
            <a:rPr lang="pl-PL"/>
            <a:t>Wykorzystanie lokalnych źródeł energii odnawialnej zmniejsza zależność od importu paliw kopalnych, co wzmacnia bezpieczeństwo energetyczne i stabilność gospodarki.</a:t>
          </a:r>
          <a:endParaRPr lang="en-US"/>
        </a:p>
      </dgm:t>
    </dgm:pt>
    <dgm:pt modelId="{717C461E-A21A-4369-8B30-7E9AFCDFC870}" type="parTrans" cxnId="{FFC30F06-8705-43A7-A188-E2CFDEB77738}">
      <dgm:prSet/>
      <dgm:spPr/>
      <dgm:t>
        <a:bodyPr/>
        <a:lstStyle/>
        <a:p>
          <a:endParaRPr lang="en-US"/>
        </a:p>
      </dgm:t>
    </dgm:pt>
    <dgm:pt modelId="{8C4E2F38-2FB3-4A37-8BEB-CC74FA7F2356}" type="sibTrans" cxnId="{FFC30F06-8705-43A7-A188-E2CFDEB77738}">
      <dgm:prSet/>
      <dgm:spPr/>
      <dgm:t>
        <a:bodyPr/>
        <a:lstStyle/>
        <a:p>
          <a:endParaRPr lang="en-US"/>
        </a:p>
      </dgm:t>
    </dgm:pt>
    <dgm:pt modelId="{F6A4A060-54F1-4D1A-8BC8-896181E6708D}">
      <dgm:prSet/>
      <dgm:spPr/>
      <dgm:t>
        <a:bodyPr/>
        <a:lstStyle/>
        <a:p>
          <a:r>
            <a:rPr lang="pl-PL" b="1"/>
            <a:t>Elastyczność zastosowań</a:t>
          </a:r>
          <a:br>
            <a:rPr lang="pl-PL"/>
          </a:br>
          <a:r>
            <a:rPr lang="pl-PL"/>
            <a:t>Czyste źródła energii mogą być wykorzystywane w różnych skalach – od małych instalacji domowych po duże elektrownie. To daje możliwość dostosowania technologii do indywidualnych potrzeb.</a:t>
          </a:r>
          <a:endParaRPr lang="en-US"/>
        </a:p>
      </dgm:t>
    </dgm:pt>
    <dgm:pt modelId="{535E7636-BEE9-442A-B0E7-F39FDC615AF0}" type="parTrans" cxnId="{0E7C4614-0062-409A-9C84-EE1AEEFE1037}">
      <dgm:prSet/>
      <dgm:spPr/>
      <dgm:t>
        <a:bodyPr/>
        <a:lstStyle/>
        <a:p>
          <a:endParaRPr lang="en-US"/>
        </a:p>
      </dgm:t>
    </dgm:pt>
    <dgm:pt modelId="{E09F6C31-D06A-420C-8062-C9F3FC1AF57B}" type="sibTrans" cxnId="{0E7C4614-0062-409A-9C84-EE1AEEFE1037}">
      <dgm:prSet/>
      <dgm:spPr/>
      <dgm:t>
        <a:bodyPr/>
        <a:lstStyle/>
        <a:p>
          <a:endParaRPr lang="en-US"/>
        </a:p>
      </dgm:t>
    </dgm:pt>
    <dgm:pt modelId="{45974B9D-CA06-4145-AF0B-1EACE24876B7}">
      <dgm:prSet/>
      <dgm:spPr/>
      <dgm:t>
        <a:bodyPr/>
        <a:lstStyle/>
        <a:p>
          <a:r>
            <a:rPr lang="pl-PL" b="1"/>
            <a:t>Zrównoważony rozwój</a:t>
          </a:r>
          <a:br>
            <a:rPr lang="pl-PL"/>
          </a:br>
          <a:r>
            <a:rPr lang="pl-PL"/>
            <a:t>Energia odnawialna wspiera rozwój w zgodzie z naturą. Umożliwia zaspokojenie potrzeb energetycznych obecnych pokoleń bez kompromisów dla przyszłych generacji.</a:t>
          </a:r>
          <a:endParaRPr lang="en-US"/>
        </a:p>
      </dgm:t>
    </dgm:pt>
    <dgm:pt modelId="{81F995F9-589C-4415-9D99-A657D54842CE}" type="parTrans" cxnId="{2D9A5278-1004-4BEC-84E8-6DEA2B1DAC6F}">
      <dgm:prSet/>
      <dgm:spPr/>
      <dgm:t>
        <a:bodyPr/>
        <a:lstStyle/>
        <a:p>
          <a:endParaRPr lang="en-US"/>
        </a:p>
      </dgm:t>
    </dgm:pt>
    <dgm:pt modelId="{488DFC2F-D719-4708-B03E-DDC15B348583}" type="sibTrans" cxnId="{2D9A5278-1004-4BEC-84E8-6DEA2B1DAC6F}">
      <dgm:prSet/>
      <dgm:spPr/>
      <dgm:t>
        <a:bodyPr/>
        <a:lstStyle/>
        <a:p>
          <a:endParaRPr lang="en-US"/>
        </a:p>
      </dgm:t>
    </dgm:pt>
    <dgm:pt modelId="{3F5FCED3-7D00-479A-BE83-7F6B2F87A639}">
      <dgm:prSet/>
      <dgm:spPr/>
      <dgm:t>
        <a:bodyPr/>
        <a:lstStyle/>
        <a:p>
          <a:r>
            <a:rPr lang="pl-PL"/>
            <a:t>Wykorzystywanie czystych źródeł energii to inwestycja w przyszłość, która przynosi korzyści zarówno ludziom, jak i planecie. To kluczowy krok ku zrównoważonemu rozwojowi i lepszemu życiu.</a:t>
          </a:r>
          <a:endParaRPr lang="en-US"/>
        </a:p>
      </dgm:t>
    </dgm:pt>
    <dgm:pt modelId="{2685B9C2-708B-4F9F-8B4D-1FB6D6D15DC7}" type="parTrans" cxnId="{99F28CCB-393A-4578-BDC5-BB9D04F6AB4D}">
      <dgm:prSet/>
      <dgm:spPr/>
      <dgm:t>
        <a:bodyPr/>
        <a:lstStyle/>
        <a:p>
          <a:endParaRPr lang="en-US"/>
        </a:p>
      </dgm:t>
    </dgm:pt>
    <dgm:pt modelId="{3D587C9C-4B5F-49E8-AEFF-C025851152E0}" type="sibTrans" cxnId="{99F28CCB-393A-4578-BDC5-BB9D04F6AB4D}">
      <dgm:prSet/>
      <dgm:spPr/>
      <dgm:t>
        <a:bodyPr/>
        <a:lstStyle/>
        <a:p>
          <a:endParaRPr lang="en-US"/>
        </a:p>
      </dgm:t>
    </dgm:pt>
    <dgm:pt modelId="{05778A2E-4622-4C85-A312-27AE4B80F8C2}" type="pres">
      <dgm:prSet presAssocID="{849B74FB-9187-4909-B859-3C4F916DB6CB}" presName="diagram" presStyleCnt="0">
        <dgm:presLayoutVars>
          <dgm:dir/>
          <dgm:resizeHandles val="exact"/>
        </dgm:presLayoutVars>
      </dgm:prSet>
      <dgm:spPr/>
    </dgm:pt>
    <dgm:pt modelId="{9199C417-A4EF-4D85-8C0E-751992526B07}" type="pres">
      <dgm:prSet presAssocID="{FDAADAA0-4040-4D34-8F22-E77B08065905}" presName="node" presStyleLbl="node1" presStyleIdx="0" presStyleCnt="9">
        <dgm:presLayoutVars>
          <dgm:bulletEnabled val="1"/>
        </dgm:presLayoutVars>
      </dgm:prSet>
      <dgm:spPr/>
    </dgm:pt>
    <dgm:pt modelId="{23274426-FD29-473C-BE5D-339B2C7CCE77}" type="pres">
      <dgm:prSet presAssocID="{9E219E44-479E-4DD9-BA0E-570615918D2B}" presName="sibTrans" presStyleCnt="0"/>
      <dgm:spPr/>
    </dgm:pt>
    <dgm:pt modelId="{1C2F9386-FEB6-42BF-A09C-64C0386CDBAE}" type="pres">
      <dgm:prSet presAssocID="{6015E31B-CD74-4E83-A227-0970234A7E82}" presName="node" presStyleLbl="node1" presStyleIdx="1" presStyleCnt="9">
        <dgm:presLayoutVars>
          <dgm:bulletEnabled val="1"/>
        </dgm:presLayoutVars>
      </dgm:prSet>
      <dgm:spPr/>
    </dgm:pt>
    <dgm:pt modelId="{24780CEC-0496-4643-B0ED-039F009C016A}" type="pres">
      <dgm:prSet presAssocID="{FAB2BF5C-9141-4EC4-8412-2A2E055E561E}" presName="sibTrans" presStyleCnt="0"/>
      <dgm:spPr/>
    </dgm:pt>
    <dgm:pt modelId="{891637C9-92A7-4751-BF60-707058A29CFE}" type="pres">
      <dgm:prSet presAssocID="{7448530A-6028-4E76-977A-A1E41A15B46D}" presName="node" presStyleLbl="node1" presStyleIdx="2" presStyleCnt="9">
        <dgm:presLayoutVars>
          <dgm:bulletEnabled val="1"/>
        </dgm:presLayoutVars>
      </dgm:prSet>
      <dgm:spPr/>
    </dgm:pt>
    <dgm:pt modelId="{67CEE507-0BAA-4597-B6CC-298B3E880056}" type="pres">
      <dgm:prSet presAssocID="{6AB6FC8F-4FA0-4C3D-9E87-35AA422ECF08}" presName="sibTrans" presStyleCnt="0"/>
      <dgm:spPr/>
    </dgm:pt>
    <dgm:pt modelId="{FD5A0881-936F-42C4-9286-766A96166A08}" type="pres">
      <dgm:prSet presAssocID="{CEB2D01B-DF38-4A42-B060-1A1BAF84F80F}" presName="node" presStyleLbl="node1" presStyleIdx="3" presStyleCnt="9">
        <dgm:presLayoutVars>
          <dgm:bulletEnabled val="1"/>
        </dgm:presLayoutVars>
      </dgm:prSet>
      <dgm:spPr/>
    </dgm:pt>
    <dgm:pt modelId="{0265A835-B3BD-44F1-9389-0AB65C0B2CDA}" type="pres">
      <dgm:prSet presAssocID="{C83871B6-B2D3-4AF1-AD8D-FB60FF785EBC}" presName="sibTrans" presStyleCnt="0"/>
      <dgm:spPr/>
    </dgm:pt>
    <dgm:pt modelId="{3B60198B-62DF-4400-993E-CE70C92A0B38}" type="pres">
      <dgm:prSet presAssocID="{20A69E48-5227-4EC1-9A12-E6B50E782E41}" presName="node" presStyleLbl="node1" presStyleIdx="4" presStyleCnt="9">
        <dgm:presLayoutVars>
          <dgm:bulletEnabled val="1"/>
        </dgm:presLayoutVars>
      </dgm:prSet>
      <dgm:spPr/>
    </dgm:pt>
    <dgm:pt modelId="{D744CD2E-DB82-4221-910E-754CDCC10B33}" type="pres">
      <dgm:prSet presAssocID="{DDD479C6-6765-4205-BE02-4C405620F2DE}" presName="sibTrans" presStyleCnt="0"/>
      <dgm:spPr/>
    </dgm:pt>
    <dgm:pt modelId="{F867DDD4-3347-4ACD-A088-6C43870A5E03}" type="pres">
      <dgm:prSet presAssocID="{8EBC8964-0C16-4D4D-9C61-962C77F527AF}" presName="node" presStyleLbl="node1" presStyleIdx="5" presStyleCnt="9">
        <dgm:presLayoutVars>
          <dgm:bulletEnabled val="1"/>
        </dgm:presLayoutVars>
      </dgm:prSet>
      <dgm:spPr/>
    </dgm:pt>
    <dgm:pt modelId="{AFD62C4A-715D-47AC-ADA6-CCD24EC0511F}" type="pres">
      <dgm:prSet presAssocID="{8C4E2F38-2FB3-4A37-8BEB-CC74FA7F2356}" presName="sibTrans" presStyleCnt="0"/>
      <dgm:spPr/>
    </dgm:pt>
    <dgm:pt modelId="{14D7C099-B493-4577-B43C-928696A141AC}" type="pres">
      <dgm:prSet presAssocID="{F6A4A060-54F1-4D1A-8BC8-896181E6708D}" presName="node" presStyleLbl="node1" presStyleIdx="6" presStyleCnt="9">
        <dgm:presLayoutVars>
          <dgm:bulletEnabled val="1"/>
        </dgm:presLayoutVars>
      </dgm:prSet>
      <dgm:spPr/>
    </dgm:pt>
    <dgm:pt modelId="{C0466F84-4295-4C46-A3E4-EA3AC04A0D39}" type="pres">
      <dgm:prSet presAssocID="{E09F6C31-D06A-420C-8062-C9F3FC1AF57B}" presName="sibTrans" presStyleCnt="0"/>
      <dgm:spPr/>
    </dgm:pt>
    <dgm:pt modelId="{6FA126E4-56A1-40D0-AEBD-0BB8CF7D7160}" type="pres">
      <dgm:prSet presAssocID="{45974B9D-CA06-4145-AF0B-1EACE24876B7}" presName="node" presStyleLbl="node1" presStyleIdx="7" presStyleCnt="9">
        <dgm:presLayoutVars>
          <dgm:bulletEnabled val="1"/>
        </dgm:presLayoutVars>
      </dgm:prSet>
      <dgm:spPr/>
    </dgm:pt>
    <dgm:pt modelId="{C68188F5-D994-4728-B413-C18A0E2F3BA2}" type="pres">
      <dgm:prSet presAssocID="{488DFC2F-D719-4708-B03E-DDC15B348583}" presName="sibTrans" presStyleCnt="0"/>
      <dgm:spPr/>
    </dgm:pt>
    <dgm:pt modelId="{98B92915-720E-455B-8B9F-12B5A0BE3EB3}" type="pres">
      <dgm:prSet presAssocID="{3F5FCED3-7D00-479A-BE83-7F6B2F87A639}" presName="node" presStyleLbl="node1" presStyleIdx="8" presStyleCnt="9">
        <dgm:presLayoutVars>
          <dgm:bulletEnabled val="1"/>
        </dgm:presLayoutVars>
      </dgm:prSet>
      <dgm:spPr/>
    </dgm:pt>
  </dgm:ptLst>
  <dgm:cxnLst>
    <dgm:cxn modelId="{43CA3400-E3C9-4C5D-808C-50BCFA85AD6F}" type="presOf" srcId="{45974B9D-CA06-4145-AF0B-1EACE24876B7}" destId="{6FA126E4-56A1-40D0-AEBD-0BB8CF7D7160}" srcOrd="0" destOrd="0" presId="urn:microsoft.com/office/officeart/2005/8/layout/default"/>
    <dgm:cxn modelId="{FFC30F06-8705-43A7-A188-E2CFDEB77738}" srcId="{849B74FB-9187-4909-B859-3C4F916DB6CB}" destId="{8EBC8964-0C16-4D4D-9C61-962C77F527AF}" srcOrd="5" destOrd="0" parTransId="{717C461E-A21A-4369-8B30-7E9AFCDFC870}" sibTransId="{8C4E2F38-2FB3-4A37-8BEB-CC74FA7F2356}"/>
    <dgm:cxn modelId="{7C11B909-A10C-4A40-A177-870322BA92B5}" type="presOf" srcId="{CEB2D01B-DF38-4A42-B060-1A1BAF84F80F}" destId="{FD5A0881-936F-42C4-9286-766A96166A08}" srcOrd="0" destOrd="0" presId="urn:microsoft.com/office/officeart/2005/8/layout/default"/>
    <dgm:cxn modelId="{0E7C4614-0062-409A-9C84-EE1AEEFE1037}" srcId="{849B74FB-9187-4909-B859-3C4F916DB6CB}" destId="{F6A4A060-54F1-4D1A-8BC8-896181E6708D}" srcOrd="6" destOrd="0" parTransId="{535E7636-BEE9-442A-B0E7-F39FDC615AF0}" sibTransId="{E09F6C31-D06A-420C-8062-C9F3FC1AF57B}"/>
    <dgm:cxn modelId="{1263F82B-CE9F-415B-9528-107295F3BA4F}" type="presOf" srcId="{F6A4A060-54F1-4D1A-8BC8-896181E6708D}" destId="{14D7C099-B493-4577-B43C-928696A141AC}" srcOrd="0" destOrd="0" presId="urn:microsoft.com/office/officeart/2005/8/layout/default"/>
    <dgm:cxn modelId="{A7831874-BF65-4957-B4FC-E435073FEEF2}" srcId="{849B74FB-9187-4909-B859-3C4F916DB6CB}" destId="{6015E31B-CD74-4E83-A227-0970234A7E82}" srcOrd="1" destOrd="0" parTransId="{08F202F3-E3F8-4CEC-97A1-2D230853877E}" sibTransId="{FAB2BF5C-9141-4EC4-8412-2A2E055E561E}"/>
    <dgm:cxn modelId="{2D9A5278-1004-4BEC-84E8-6DEA2B1DAC6F}" srcId="{849B74FB-9187-4909-B859-3C4F916DB6CB}" destId="{45974B9D-CA06-4145-AF0B-1EACE24876B7}" srcOrd="7" destOrd="0" parTransId="{81F995F9-589C-4415-9D99-A657D54842CE}" sibTransId="{488DFC2F-D719-4708-B03E-DDC15B348583}"/>
    <dgm:cxn modelId="{DB069658-D646-43AD-B2DE-D3907FC97C98}" type="presOf" srcId="{6015E31B-CD74-4E83-A227-0970234A7E82}" destId="{1C2F9386-FEB6-42BF-A09C-64C0386CDBAE}" srcOrd="0" destOrd="0" presId="urn:microsoft.com/office/officeart/2005/8/layout/default"/>
    <dgm:cxn modelId="{A231A68B-D0C6-467C-A5E6-11BCA60276C8}" srcId="{849B74FB-9187-4909-B859-3C4F916DB6CB}" destId="{CEB2D01B-DF38-4A42-B060-1A1BAF84F80F}" srcOrd="3" destOrd="0" parTransId="{7BE8F8AC-A1EE-4196-A416-A547FDCBA8DB}" sibTransId="{C83871B6-B2D3-4AF1-AD8D-FB60FF785EBC}"/>
    <dgm:cxn modelId="{1AA4B58E-B3ED-4FF2-8092-4CC1E0F2746D}" srcId="{849B74FB-9187-4909-B859-3C4F916DB6CB}" destId="{20A69E48-5227-4EC1-9A12-E6B50E782E41}" srcOrd="4" destOrd="0" parTransId="{219BB071-3270-4C76-AE1B-04F1E730C93C}" sibTransId="{DDD479C6-6765-4205-BE02-4C405620F2DE}"/>
    <dgm:cxn modelId="{B17A689B-CCBB-4521-9A68-266B3FFE14C1}" type="presOf" srcId="{3F5FCED3-7D00-479A-BE83-7F6B2F87A639}" destId="{98B92915-720E-455B-8B9F-12B5A0BE3EB3}" srcOrd="0" destOrd="0" presId="urn:microsoft.com/office/officeart/2005/8/layout/default"/>
    <dgm:cxn modelId="{76CFB89F-E0BC-402E-8162-06B27781B10C}" type="presOf" srcId="{849B74FB-9187-4909-B859-3C4F916DB6CB}" destId="{05778A2E-4622-4C85-A312-27AE4B80F8C2}" srcOrd="0" destOrd="0" presId="urn:microsoft.com/office/officeart/2005/8/layout/default"/>
    <dgm:cxn modelId="{BD677AB0-2E0D-463A-9CC2-77E8CC6DEA09}" type="presOf" srcId="{FDAADAA0-4040-4D34-8F22-E77B08065905}" destId="{9199C417-A4EF-4D85-8C0E-751992526B07}" srcOrd="0" destOrd="0" presId="urn:microsoft.com/office/officeart/2005/8/layout/default"/>
    <dgm:cxn modelId="{7E1F66CA-AA0F-4ABC-A9DF-366D8B75AC89}" type="presOf" srcId="{8EBC8964-0C16-4D4D-9C61-962C77F527AF}" destId="{F867DDD4-3347-4ACD-A088-6C43870A5E03}" srcOrd="0" destOrd="0" presId="urn:microsoft.com/office/officeart/2005/8/layout/default"/>
    <dgm:cxn modelId="{99F28CCB-393A-4578-BDC5-BB9D04F6AB4D}" srcId="{849B74FB-9187-4909-B859-3C4F916DB6CB}" destId="{3F5FCED3-7D00-479A-BE83-7F6B2F87A639}" srcOrd="8" destOrd="0" parTransId="{2685B9C2-708B-4F9F-8B4D-1FB6D6D15DC7}" sibTransId="{3D587C9C-4B5F-49E8-AEFF-C025851152E0}"/>
    <dgm:cxn modelId="{DF1AC1D8-F6C1-408E-8D90-6B275C66B7D1}" type="presOf" srcId="{7448530A-6028-4E76-977A-A1E41A15B46D}" destId="{891637C9-92A7-4751-BF60-707058A29CFE}" srcOrd="0" destOrd="0" presId="urn:microsoft.com/office/officeart/2005/8/layout/default"/>
    <dgm:cxn modelId="{99214EDF-1A35-4E1B-A115-CEB7F650A297}" srcId="{849B74FB-9187-4909-B859-3C4F916DB6CB}" destId="{FDAADAA0-4040-4D34-8F22-E77B08065905}" srcOrd="0" destOrd="0" parTransId="{6FD1A283-744B-4CE8-AAC8-BEE783845A24}" sibTransId="{9E219E44-479E-4DD9-BA0E-570615918D2B}"/>
    <dgm:cxn modelId="{A761DEE9-55BF-47EF-A4E7-247A5CEC8D1F}" type="presOf" srcId="{20A69E48-5227-4EC1-9A12-E6B50E782E41}" destId="{3B60198B-62DF-4400-993E-CE70C92A0B38}" srcOrd="0" destOrd="0" presId="urn:microsoft.com/office/officeart/2005/8/layout/default"/>
    <dgm:cxn modelId="{4D7FFCEB-BFD8-4014-AF3E-96AE3C19BAE7}" srcId="{849B74FB-9187-4909-B859-3C4F916DB6CB}" destId="{7448530A-6028-4E76-977A-A1E41A15B46D}" srcOrd="2" destOrd="0" parTransId="{9B27B99C-AC80-4431-BE8F-96F5CC76A1A9}" sibTransId="{6AB6FC8F-4FA0-4C3D-9E87-35AA422ECF08}"/>
    <dgm:cxn modelId="{CBF94534-7198-4DF2-90F6-D30BB4F38DB2}" type="presParOf" srcId="{05778A2E-4622-4C85-A312-27AE4B80F8C2}" destId="{9199C417-A4EF-4D85-8C0E-751992526B07}" srcOrd="0" destOrd="0" presId="urn:microsoft.com/office/officeart/2005/8/layout/default"/>
    <dgm:cxn modelId="{7762DEFE-2503-4CB8-8BC9-3DA291CA91B5}" type="presParOf" srcId="{05778A2E-4622-4C85-A312-27AE4B80F8C2}" destId="{23274426-FD29-473C-BE5D-339B2C7CCE77}" srcOrd="1" destOrd="0" presId="urn:microsoft.com/office/officeart/2005/8/layout/default"/>
    <dgm:cxn modelId="{384DE28D-A1D0-4BFD-908B-7E8748363428}" type="presParOf" srcId="{05778A2E-4622-4C85-A312-27AE4B80F8C2}" destId="{1C2F9386-FEB6-42BF-A09C-64C0386CDBAE}" srcOrd="2" destOrd="0" presId="urn:microsoft.com/office/officeart/2005/8/layout/default"/>
    <dgm:cxn modelId="{BD1498BB-0B96-4D52-B21C-1C18D28DEAED}" type="presParOf" srcId="{05778A2E-4622-4C85-A312-27AE4B80F8C2}" destId="{24780CEC-0496-4643-B0ED-039F009C016A}" srcOrd="3" destOrd="0" presId="urn:microsoft.com/office/officeart/2005/8/layout/default"/>
    <dgm:cxn modelId="{EEBAD3D0-471D-4F9C-8B93-CD9015A77957}" type="presParOf" srcId="{05778A2E-4622-4C85-A312-27AE4B80F8C2}" destId="{891637C9-92A7-4751-BF60-707058A29CFE}" srcOrd="4" destOrd="0" presId="urn:microsoft.com/office/officeart/2005/8/layout/default"/>
    <dgm:cxn modelId="{D5E7F44D-5A7B-4D32-B4D9-166AD8DD966E}" type="presParOf" srcId="{05778A2E-4622-4C85-A312-27AE4B80F8C2}" destId="{67CEE507-0BAA-4597-B6CC-298B3E880056}" srcOrd="5" destOrd="0" presId="urn:microsoft.com/office/officeart/2005/8/layout/default"/>
    <dgm:cxn modelId="{C0B15B25-6F8C-4FD2-847C-3B1F38F14837}" type="presParOf" srcId="{05778A2E-4622-4C85-A312-27AE4B80F8C2}" destId="{FD5A0881-936F-42C4-9286-766A96166A08}" srcOrd="6" destOrd="0" presId="urn:microsoft.com/office/officeart/2005/8/layout/default"/>
    <dgm:cxn modelId="{BF6B1552-8EE3-4B50-A659-EF0A685974B1}" type="presParOf" srcId="{05778A2E-4622-4C85-A312-27AE4B80F8C2}" destId="{0265A835-B3BD-44F1-9389-0AB65C0B2CDA}" srcOrd="7" destOrd="0" presId="urn:microsoft.com/office/officeart/2005/8/layout/default"/>
    <dgm:cxn modelId="{645A8CA7-4C2E-43E9-AC45-9A2C806294CD}" type="presParOf" srcId="{05778A2E-4622-4C85-A312-27AE4B80F8C2}" destId="{3B60198B-62DF-4400-993E-CE70C92A0B38}" srcOrd="8" destOrd="0" presId="urn:microsoft.com/office/officeart/2005/8/layout/default"/>
    <dgm:cxn modelId="{E046F3CD-26BD-46AA-B33F-6A2051F8A81E}" type="presParOf" srcId="{05778A2E-4622-4C85-A312-27AE4B80F8C2}" destId="{D744CD2E-DB82-4221-910E-754CDCC10B33}" srcOrd="9" destOrd="0" presId="urn:microsoft.com/office/officeart/2005/8/layout/default"/>
    <dgm:cxn modelId="{717995E1-4E73-4B8C-85E7-F29C2F34197C}" type="presParOf" srcId="{05778A2E-4622-4C85-A312-27AE4B80F8C2}" destId="{F867DDD4-3347-4ACD-A088-6C43870A5E03}" srcOrd="10" destOrd="0" presId="urn:microsoft.com/office/officeart/2005/8/layout/default"/>
    <dgm:cxn modelId="{957679BC-63A4-4262-82D8-A3351143D621}" type="presParOf" srcId="{05778A2E-4622-4C85-A312-27AE4B80F8C2}" destId="{AFD62C4A-715D-47AC-ADA6-CCD24EC0511F}" srcOrd="11" destOrd="0" presId="urn:microsoft.com/office/officeart/2005/8/layout/default"/>
    <dgm:cxn modelId="{48913B85-D702-4BC2-867D-941CCD190127}" type="presParOf" srcId="{05778A2E-4622-4C85-A312-27AE4B80F8C2}" destId="{14D7C099-B493-4577-B43C-928696A141AC}" srcOrd="12" destOrd="0" presId="urn:microsoft.com/office/officeart/2005/8/layout/default"/>
    <dgm:cxn modelId="{117BFAC3-B59B-441D-9C21-B2256E46E2ED}" type="presParOf" srcId="{05778A2E-4622-4C85-A312-27AE4B80F8C2}" destId="{C0466F84-4295-4C46-A3E4-EA3AC04A0D39}" srcOrd="13" destOrd="0" presId="urn:microsoft.com/office/officeart/2005/8/layout/default"/>
    <dgm:cxn modelId="{29389A6A-FF96-45A6-87EE-3158B9F5F590}" type="presParOf" srcId="{05778A2E-4622-4C85-A312-27AE4B80F8C2}" destId="{6FA126E4-56A1-40D0-AEBD-0BB8CF7D7160}" srcOrd="14" destOrd="0" presId="urn:microsoft.com/office/officeart/2005/8/layout/default"/>
    <dgm:cxn modelId="{2E9257D6-4959-43D2-AF68-719ABF0EEB5D}" type="presParOf" srcId="{05778A2E-4622-4C85-A312-27AE4B80F8C2}" destId="{C68188F5-D994-4728-B413-C18A0E2F3BA2}" srcOrd="15" destOrd="0" presId="urn:microsoft.com/office/officeart/2005/8/layout/default"/>
    <dgm:cxn modelId="{6AEFEEE0-F2EC-4E08-A9A7-24AFC2042B1B}" type="presParOf" srcId="{05778A2E-4622-4C85-A312-27AE4B80F8C2}" destId="{98B92915-720E-455B-8B9F-12B5A0BE3EB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C417-A4EF-4D85-8C0E-751992526B07}">
      <dsp:nvSpPr>
        <dsp:cNvPr id="0" name=""/>
        <dsp:cNvSpPr/>
      </dsp:nvSpPr>
      <dsp:spPr>
        <a:xfrm>
          <a:off x="1481137" y="642"/>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Ochrona środowiska</a:t>
          </a:r>
          <a:br>
            <a:rPr lang="pl-PL" sz="1300" kern="1200" dirty="0"/>
          </a:br>
          <a:r>
            <a:rPr lang="pl-PL" sz="1300" kern="1200" dirty="0"/>
            <a:t>Czyste źródła energii, takie jak energia słoneczna, wiatrowa czy wodna, generują minimalną ilość zanieczyszczeń. Korzystanie z nich redukuje emisję gazów cieplarnianych, co pomaga w walce ze zmianami klimatycznymi i ogranicza zanieczyszczenie powietrza, gleby i wody.</a:t>
          </a:r>
          <a:endParaRPr lang="en-US" sz="1300" kern="1200" dirty="0"/>
        </a:p>
      </dsp:txBody>
      <dsp:txXfrm>
        <a:off x="1481137" y="642"/>
        <a:ext cx="2884289" cy="1730573"/>
      </dsp:txXfrm>
    </dsp:sp>
    <dsp:sp modelId="{1C2F9386-FEB6-42BF-A09C-64C0386CDBAE}">
      <dsp:nvSpPr>
        <dsp:cNvPr id="0" name=""/>
        <dsp:cNvSpPr/>
      </dsp:nvSpPr>
      <dsp:spPr>
        <a:xfrm>
          <a:off x="4653855" y="642"/>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Odnawialność i trwałość</a:t>
          </a:r>
          <a:br>
            <a:rPr lang="pl-PL" sz="1300" kern="1200" dirty="0"/>
          </a:br>
          <a:r>
            <a:rPr lang="pl-PL" sz="1300" kern="1200" dirty="0"/>
            <a:t>Energia z wiatru, słońca i wody jest odnawialna, co oznacza, że nigdy się nie wyczerpie. W przeciwieństwie do paliw kopalnych, które są zasobami ograniczonymi, czyste źródła energii można wykorzystywać przez nieograniczony czas.</a:t>
          </a:r>
          <a:endParaRPr lang="en-US" sz="1300" kern="1200" dirty="0"/>
        </a:p>
      </dsp:txBody>
      <dsp:txXfrm>
        <a:off x="4653855" y="642"/>
        <a:ext cx="2884289" cy="1730573"/>
      </dsp:txXfrm>
    </dsp:sp>
    <dsp:sp modelId="{891637C9-92A7-4751-BF60-707058A29CFE}">
      <dsp:nvSpPr>
        <dsp:cNvPr id="0" name=""/>
        <dsp:cNvSpPr/>
      </dsp:nvSpPr>
      <dsp:spPr>
        <a:xfrm>
          <a:off x="7826574" y="642"/>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a:t>Zmniejszenie kosztów operacyjnych</a:t>
          </a:r>
          <a:br>
            <a:rPr lang="pl-PL" sz="1300" kern="1200"/>
          </a:br>
          <a:r>
            <a:rPr lang="pl-PL" sz="1300" kern="1200"/>
            <a:t>Instalacje energii odnawialnej, takie jak panele fotowoltaiczne czy turbiny wiatrowe, po początkowych inwestycjach mają niskie koszty eksploatacji. Brak konieczności zakupu paliw obniża koszty produkcji energii w długim okresie.</a:t>
          </a:r>
          <a:endParaRPr lang="en-US" sz="1300" kern="1200"/>
        </a:p>
      </dsp:txBody>
      <dsp:txXfrm>
        <a:off x="7826574" y="642"/>
        <a:ext cx="2884289" cy="1730573"/>
      </dsp:txXfrm>
    </dsp:sp>
    <dsp:sp modelId="{FD5A0881-936F-42C4-9286-766A96166A08}">
      <dsp:nvSpPr>
        <dsp:cNvPr id="0" name=""/>
        <dsp:cNvSpPr/>
      </dsp:nvSpPr>
      <dsp:spPr>
        <a:xfrm>
          <a:off x="1481137" y="2019645"/>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Poprawa zdrowia publicznego</a:t>
          </a:r>
          <a:br>
            <a:rPr lang="pl-PL" sz="1300" kern="1200" dirty="0"/>
          </a:br>
          <a:r>
            <a:rPr lang="pl-PL" sz="1300" kern="1200" dirty="0"/>
            <a:t>Ograniczenie emisji zanieczyszczeń prowadzi do poprawy jakości powietrza, co zmniejsza liczbę chorób układu oddechowego, sercowo-naczyniowego i alergii. Lepsza jakość środowiska przekłada się na poprawę zdrowia społeczeństwa.</a:t>
          </a:r>
          <a:endParaRPr lang="en-US" sz="1300" kern="1200" dirty="0"/>
        </a:p>
      </dsp:txBody>
      <dsp:txXfrm>
        <a:off x="1481137" y="2019645"/>
        <a:ext cx="2884289" cy="1730573"/>
      </dsp:txXfrm>
    </dsp:sp>
    <dsp:sp modelId="{3B60198B-62DF-4400-993E-CE70C92A0B38}">
      <dsp:nvSpPr>
        <dsp:cNvPr id="0" name=""/>
        <dsp:cNvSpPr/>
      </dsp:nvSpPr>
      <dsp:spPr>
        <a:xfrm>
          <a:off x="4653855" y="2019645"/>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a:t>Rozwój technologii i miejsc pracy</a:t>
          </a:r>
          <a:br>
            <a:rPr lang="pl-PL" sz="1300" kern="1200"/>
          </a:br>
          <a:r>
            <a:rPr lang="pl-PL" sz="1300" kern="1200"/>
            <a:t>Sektor energii odnawialnej dynamicznie się rozwija, tworząc nowe miejsca pracy w dziedzinach takich jak produkcja, instalacja i konserwacja urządzeń. Innowacje w tej branży przyczyniają się również do postępu technologicznego.</a:t>
          </a:r>
          <a:endParaRPr lang="en-US" sz="1300" kern="1200"/>
        </a:p>
      </dsp:txBody>
      <dsp:txXfrm>
        <a:off x="4653855" y="2019645"/>
        <a:ext cx="2884289" cy="1730573"/>
      </dsp:txXfrm>
    </dsp:sp>
    <dsp:sp modelId="{F867DDD4-3347-4ACD-A088-6C43870A5E03}">
      <dsp:nvSpPr>
        <dsp:cNvPr id="0" name=""/>
        <dsp:cNvSpPr/>
      </dsp:nvSpPr>
      <dsp:spPr>
        <a:xfrm>
          <a:off x="7826574" y="2019645"/>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a:t>Niezależność energetyczna</a:t>
          </a:r>
          <a:br>
            <a:rPr lang="pl-PL" sz="1300" kern="1200"/>
          </a:br>
          <a:r>
            <a:rPr lang="pl-PL" sz="1300" kern="1200"/>
            <a:t>Wykorzystanie lokalnych źródeł energii odnawialnej zmniejsza zależność od importu paliw kopalnych, co wzmacnia bezpieczeństwo energetyczne i stabilność gospodarki.</a:t>
          </a:r>
          <a:endParaRPr lang="en-US" sz="1300" kern="1200"/>
        </a:p>
      </dsp:txBody>
      <dsp:txXfrm>
        <a:off x="7826574" y="2019645"/>
        <a:ext cx="2884289" cy="1730573"/>
      </dsp:txXfrm>
    </dsp:sp>
    <dsp:sp modelId="{14D7C099-B493-4577-B43C-928696A141AC}">
      <dsp:nvSpPr>
        <dsp:cNvPr id="0" name=""/>
        <dsp:cNvSpPr/>
      </dsp:nvSpPr>
      <dsp:spPr>
        <a:xfrm>
          <a:off x="1481137" y="4038647"/>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a:t>Elastyczność zastosowań</a:t>
          </a:r>
          <a:br>
            <a:rPr lang="pl-PL" sz="1300" kern="1200"/>
          </a:br>
          <a:r>
            <a:rPr lang="pl-PL" sz="1300" kern="1200"/>
            <a:t>Czyste źródła energii mogą być wykorzystywane w różnych skalach – od małych instalacji domowych po duże elektrownie. To daje możliwość dostosowania technologii do indywidualnych potrzeb.</a:t>
          </a:r>
          <a:endParaRPr lang="en-US" sz="1300" kern="1200"/>
        </a:p>
      </dsp:txBody>
      <dsp:txXfrm>
        <a:off x="1481137" y="4038647"/>
        <a:ext cx="2884289" cy="1730573"/>
      </dsp:txXfrm>
    </dsp:sp>
    <dsp:sp modelId="{6FA126E4-56A1-40D0-AEBD-0BB8CF7D7160}">
      <dsp:nvSpPr>
        <dsp:cNvPr id="0" name=""/>
        <dsp:cNvSpPr/>
      </dsp:nvSpPr>
      <dsp:spPr>
        <a:xfrm>
          <a:off x="4653855" y="4038647"/>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a:t>Zrównoważony rozwój</a:t>
          </a:r>
          <a:br>
            <a:rPr lang="pl-PL" sz="1300" kern="1200"/>
          </a:br>
          <a:r>
            <a:rPr lang="pl-PL" sz="1300" kern="1200"/>
            <a:t>Energia odnawialna wspiera rozwój w zgodzie z naturą. Umożliwia zaspokojenie potrzeb energetycznych obecnych pokoleń bez kompromisów dla przyszłych generacji.</a:t>
          </a:r>
          <a:endParaRPr lang="en-US" sz="1300" kern="1200"/>
        </a:p>
      </dsp:txBody>
      <dsp:txXfrm>
        <a:off x="4653855" y="4038647"/>
        <a:ext cx="2884289" cy="1730573"/>
      </dsp:txXfrm>
    </dsp:sp>
    <dsp:sp modelId="{98B92915-720E-455B-8B9F-12B5A0BE3EB3}">
      <dsp:nvSpPr>
        <dsp:cNvPr id="0" name=""/>
        <dsp:cNvSpPr/>
      </dsp:nvSpPr>
      <dsp:spPr>
        <a:xfrm>
          <a:off x="7826574" y="4038647"/>
          <a:ext cx="2884289" cy="173057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Wykorzystywanie czystych źródeł energii to inwestycja w przyszłość, która przynosi korzyści zarówno ludziom, jak i planecie. To kluczowy krok ku zrównoważonemu rozwojowi i lepszemu życiu.</a:t>
          </a:r>
          <a:endParaRPr lang="en-US" sz="1300" kern="1200"/>
        </a:p>
      </dsp:txBody>
      <dsp:txXfrm>
        <a:off x="7826574" y="4038647"/>
        <a:ext cx="2884289" cy="17305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3653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9210661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7883687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4907975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E0CF6C-748E-4B7A-BC8B-3011EF78ED13}" type="datetime1">
              <a:rPr lang="en-US" smtClean="0"/>
              <a:pPr/>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1960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pPr/>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3459237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5"/>
            <a:ext cx="493776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07065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7E0CF6C-748E-4B7A-BC8B-3011EF78ED13}" type="datetime1">
              <a:rPr lang="en-US" smtClean="0"/>
              <a:pPr/>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5039131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E0CF6C-748E-4B7A-BC8B-3011EF78ED13}" type="datetime1">
              <a:rPr lang="en-US" smtClean="0"/>
              <a:pPr/>
              <a:t>12/18/2024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1466650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7E0CF6C-748E-4B7A-BC8B-3011EF78ED13}" type="datetime1">
              <a:rPr lang="en-US" smtClean="0"/>
              <a:pPr/>
              <a:t>12/18/2024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5873702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7E0CF6C-748E-4B7A-BC8B-3011EF78ED13}" type="datetime1">
              <a:rPr lang="en-US" smtClean="0"/>
              <a:pPr/>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281901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E0CF6C-748E-4B7A-BC8B-3011EF78ED13}" type="datetime1">
              <a:rPr lang="en-US" smtClean="0"/>
              <a:pPr/>
              <a:t>12/18/2024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B850FF-6169-4056-8077-06FFA93A5366}"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516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powietrze.malopolska.pl/antysmogowa/" TargetMode="External"/><Relationship Id="rId7" Type="http://schemas.openxmlformats.org/officeDocument/2006/relationships/hyperlink" Target="https://wlaczoszczedzanie.pl/wp-content/uploads/2022/03/Alfabetyczne-zestawienie-hasel-ekologicznych.pdf" TargetMode="External"/><Relationship Id="rId2" Type="http://schemas.openxmlformats.org/officeDocument/2006/relationships/hyperlink" Target="https://doradztwo-energetyczne.gov.pl/wiedza/dobre-rady" TargetMode="External"/><Relationship Id="rId1" Type="http://schemas.openxmlformats.org/officeDocument/2006/relationships/slideLayout" Target="../slideLayouts/slideLayout2.xml"/><Relationship Id="rId6" Type="http://schemas.openxmlformats.org/officeDocument/2006/relationships/hyperlink" Target="https://www.ekoradcy.pl/blog/wady-i-zalety-odnawialnych-zrodel-energii" TargetMode="External"/><Relationship Id="rId5" Type="http://schemas.openxmlformats.org/officeDocument/2006/relationships/hyperlink" Target="https://www.google.com/search?sca_esv=269d92588f55ed80&amp;q=wp%C5%82yw+odnawialnych+%C5%BAr%C3%B3de%C5%82+energii+na+%C5%9Brodowisko&amp;udm=2&amp;fbs=AEQNm0Dvr3xYvXRaGaB8liPABJYdGovAUMem85jmaNP43N9LWkXhijFrCu00w0cT2IyMHx8m0vAToF5nDRQoYGSjFZs2g7Esa5rBzixiyqR2_DPJXG4S2zNA2GGhpjPSzRlxgLF5V_Sx6nyZ6Zt-o0jpGfqSp4LBS_r5kd2ArSCqI91_BlErPQRY9D_Hc29xBLheHQmvWOBv&amp;sa=X&amp;ved=2ahUKEwi2xvLuk52KAxWGHxAIHebaJZoQtKgLegQIEBAB&amp;biw=1920&amp;bih=919&amp;dpr=1#vhid=36qXLvCZgEg5VM&amp;vssid=mosaic" TargetMode="External"/><Relationship Id="rId4" Type="http://schemas.openxmlformats.org/officeDocument/2006/relationships/hyperlink" Target="https://zpe.gov.pl/a/odnawialne-i-nieodnawialne-zrodla-energii-i-jej-oszczedzanie/DXgcliG2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tekst, zrzut ekranu, Czcionka&#10;&#10;Opis wygenerowany automatycznie">
            <a:extLst>
              <a:ext uri="{FF2B5EF4-FFF2-40B4-BE49-F238E27FC236}">
                <a16:creationId xmlns:a16="http://schemas.microsoft.com/office/drawing/2014/main" id="{FF73BB9B-3FD5-CB60-576C-50EDF5278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9526"/>
            <a:ext cx="12224066" cy="4106038"/>
          </a:xfrm>
          <a:prstGeom prst="rect">
            <a:avLst/>
          </a:prstGeom>
        </p:spPr>
      </p:pic>
      <p:sp>
        <p:nvSpPr>
          <p:cNvPr id="21" name="pole tekstowe 20">
            <a:extLst>
              <a:ext uri="{FF2B5EF4-FFF2-40B4-BE49-F238E27FC236}">
                <a16:creationId xmlns:a16="http://schemas.microsoft.com/office/drawing/2014/main" id="{7A551CFE-2CAE-F7EA-A936-7B46117E77CC}"/>
              </a:ext>
            </a:extLst>
          </p:cNvPr>
          <p:cNvSpPr txBox="1"/>
          <p:nvPr/>
        </p:nvSpPr>
        <p:spPr>
          <a:xfrm>
            <a:off x="1719072" y="4412450"/>
            <a:ext cx="8449056" cy="2031325"/>
          </a:xfrm>
          <a:prstGeom prst="rect">
            <a:avLst/>
          </a:prstGeom>
          <a:noFill/>
        </p:spPr>
        <p:txBody>
          <a:bodyPr wrap="square">
            <a:spAutoFit/>
          </a:bodyPr>
          <a:lstStyle/>
          <a:p>
            <a:pPr algn="ctr"/>
            <a:r>
              <a:rPr lang="pl-PL" sz="1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AKCJA INFORMACYJNO – EDUKACYJNA</a:t>
            </a:r>
          </a:p>
          <a:p>
            <a:pPr algn="ctr"/>
            <a:endParaRPr lang="pl-PL" sz="1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pl-PL" sz="1800" u="sng" kern="100" dirty="0">
                <a:effectLst/>
                <a:latin typeface="Aptos" panose="020B0004020202020204" pitchFamily="34" charset="0"/>
                <a:ea typeface="Times New Roman" panose="02020603050405020304" pitchFamily="18" charset="0"/>
                <a:cs typeface="Times New Roman" panose="02020603050405020304" pitchFamily="18" charset="0"/>
              </a:rPr>
              <a:t>„Wpływ zanieczyszczenia powietrza na nasze zdrowie oraz  wpływ Uchwały Antysmogowej na poprawę jakości powietrza”</a:t>
            </a:r>
            <a:endParaRPr lang="pl-PL" sz="1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pl-PL"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pl-PL" b="1" u="sng" dirty="0" err="1">
                <a:ln w="13462">
                  <a:solidFill>
                    <a:schemeClr val="bg1"/>
                  </a:solidFill>
                  <a:prstDash val="solid"/>
                </a:ln>
                <a:solidFill>
                  <a:schemeClr val="tx1">
                    <a:lumMod val="85000"/>
                    <a:lumOff val="15000"/>
                  </a:schemeClr>
                </a:solidFill>
              </a:rPr>
              <a:t>Ekodoradca</a:t>
            </a:r>
            <a:endParaRPr lang="pl-PL" b="1" u="sng" dirty="0">
              <a:ln w="13462">
                <a:solidFill>
                  <a:schemeClr val="bg1"/>
                </a:solidFill>
                <a:prstDash val="solid"/>
              </a:ln>
              <a:solidFill>
                <a:schemeClr val="tx1">
                  <a:lumMod val="85000"/>
                  <a:lumOff val="15000"/>
                </a:schemeClr>
              </a:solidFill>
            </a:endParaRPr>
          </a:p>
          <a:p>
            <a:pPr algn="ctr"/>
            <a:r>
              <a:rPr lang="pl-PL" sz="1800" b="1" u="sng" cap="none" spc="0" dirty="0">
                <a:ln w="13462">
                  <a:solidFill>
                    <a:schemeClr val="bg1"/>
                  </a:solidFill>
                  <a:prstDash val="solid"/>
                </a:ln>
                <a:solidFill>
                  <a:schemeClr val="tx1">
                    <a:lumMod val="85000"/>
                    <a:lumOff val="15000"/>
                  </a:schemeClr>
                </a:solidFill>
              </a:rPr>
              <a:t> mgr. Dominika Pajor</a:t>
            </a:r>
          </a:p>
        </p:txBody>
      </p:sp>
    </p:spTree>
    <p:extLst>
      <p:ext uri="{BB962C8B-B14F-4D97-AF65-F5344CB8AC3E}">
        <p14:creationId xmlns:p14="http://schemas.microsoft.com/office/powerpoint/2010/main" val="407811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28EBAECB-5F34-4F87-E03D-FC63E01F27FB}"/>
              </a:ext>
            </a:extLst>
          </p:cNvPr>
          <p:cNvSpPr>
            <a:spLocks noGrp="1"/>
          </p:cNvSpPr>
          <p:nvPr>
            <p:ph type="title"/>
          </p:nvPr>
        </p:nvSpPr>
        <p:spPr>
          <a:xfrm>
            <a:off x="538296" y="605896"/>
            <a:ext cx="2909764" cy="5646208"/>
          </a:xfrm>
        </p:spPr>
        <p:txBody>
          <a:bodyPr anchor="ctr">
            <a:normAutofit/>
          </a:bodyPr>
          <a:lstStyle/>
          <a:p>
            <a:r>
              <a:rPr lang="pl-PL" sz="2500" b="1" i="1" kern="100"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DOBRE RADY DORADCÓW ENERGETYCZNYCH</a:t>
            </a:r>
            <a:br>
              <a:rPr lang="pl-PL" sz="2500" kern="100"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br>
            <a:endParaRPr lang="pl-PL" sz="25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9" name="Symbol zastępczy zawartości 2">
            <a:extLst>
              <a:ext uri="{FF2B5EF4-FFF2-40B4-BE49-F238E27FC236}">
                <a16:creationId xmlns:a16="http://schemas.microsoft.com/office/drawing/2014/main" id="{3486C930-C8B4-A892-8FD8-1DFF17C1B083}"/>
              </a:ext>
            </a:extLst>
          </p:cNvPr>
          <p:cNvSpPr>
            <a:spLocks noGrp="1"/>
          </p:cNvSpPr>
          <p:nvPr>
            <p:ph idx="1"/>
          </p:nvPr>
        </p:nvSpPr>
        <p:spPr>
          <a:xfrm>
            <a:off x="4238625" y="0"/>
            <a:ext cx="7877175" cy="6858000"/>
          </a:xfrm>
        </p:spPr>
        <p:txBody>
          <a:bodyPr anchor="ctr">
            <a:normAutofit/>
          </a:bodyPr>
          <a:lstStyle/>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Oszczędzaj energię na każdym kroku, a będziesz miał życie pełne uroku.</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Doradcy profesjonalna porada w Twoim budżecie zyski zapowiada.</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Powietrza nie trujesz, zdrowie zyskujesz.</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W trosce o stan atmosfery, przesiądźmy się na rowery!</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Gdy energię oszczędzamy Ziemi życie przedłużamy.</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Świat zadymiony ma same złe strony.</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W przypadku wytwarzania ciepłej wody użytkowej z wykorzystaniem OZE np. kolektory słoneczne oraz posiadania zmywarki naczyń, można urządzenie do zmywania podłączyć bezpośrednio do ciepłej wody (o ile model zmywaki ma taką funkcję), dzięki temu oszczędzamy energię (niezbędną do podgrzania wody) oraz skracamy czas trwania programu zmywania.</a:t>
            </a: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W przypadku wytwarzania ciepłej wody użytkowej zasobniku elektrycznym (bojlerze) w celu zmniejszenia zużycia energii można zastosować czasowe wyłączanie (np. obniżenia nocne i/lub dzienne) poprzez programator elektroniczny wtykany do gniazdka</a:t>
            </a:r>
            <a:r>
              <a:rPr lang="pl-PL" sz="1200" b="1"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a:t>
            </a:r>
            <a:endPar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spcAft>
                <a:spcPts val="800"/>
              </a:spcAft>
              <a:buFont typeface="+mj-lt"/>
              <a:buAutoNum type="arabicPeriod"/>
              <a:tabLst>
                <a:tab pos="457200" algn="l"/>
              </a:tabLst>
            </a:pP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Podczas gotowania używaj jak najmniejszej ilości wody i nie zapominaj o przykrywkach, które zmniejszają zużycie energii nawet o 15%. Średnica naczynia powinna być o 2 cm większa od wielkości płyty grzejnej, w innym wypadku możesz zmarnować nawet 20% energii. By ugotować warzywa lub makaron, zagotuj wodę w czajniku elektrycznym i przelej ją do garnka, dzięki temu zaoszczędzisz nawet 20% mniej energii elektrycznej niż przy wykorzystaniu płyty grzejnej (nie dotyczy kuchni indukcyjnych).</a:t>
            </a:r>
          </a:p>
          <a:p>
            <a:pPr marL="342900" lvl="0" indent="-342900" algn="just">
              <a:spcAft>
                <a:spcPts val="800"/>
              </a:spcAft>
              <a:buFont typeface="+mj-lt"/>
              <a:buAutoNum type="arabicPeriod"/>
              <a:tabLst>
                <a:tab pos="457200" algn="l"/>
              </a:tabLst>
            </a:pPr>
            <a:r>
              <a:rPr lang="pl-PL"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Gdy potrawy będą już prawie gotowe, wyłącz kuchenkę i do zakończenia gotowania wykorzystaj dostarczoną już wcześniej energię. Przy zakupie nowej kuchenki zwracaj uwagę na to, czy płyta ceramiczna jest wyposażona w zmienną </a:t>
            </a:r>
            <a:r>
              <a:rPr lang="pl-PL" sz="12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wielkość grzejnika oraz "wskaźnik wykorzystania ciepła resztkowego". Te funkcje mogą pomóc w zaoszczędzeniu nawet do 15% energii.</a:t>
            </a:r>
          </a:p>
          <a:p>
            <a:endParaRPr lang="pl-PL" sz="1000" dirty="0"/>
          </a:p>
        </p:txBody>
      </p:sp>
    </p:spTree>
    <p:extLst>
      <p:ext uri="{BB962C8B-B14F-4D97-AF65-F5344CB8AC3E}">
        <p14:creationId xmlns:p14="http://schemas.microsoft.com/office/powerpoint/2010/main" val="15787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A545E107-2A45-73CA-6138-CB446338F911}"/>
              </a:ext>
            </a:extLst>
          </p:cNvPr>
          <p:cNvSpPr>
            <a:spLocks noGrp="1"/>
          </p:cNvSpPr>
          <p:nvPr>
            <p:ph type="title"/>
          </p:nvPr>
        </p:nvSpPr>
        <p:spPr>
          <a:xfrm>
            <a:off x="492370" y="605896"/>
            <a:ext cx="3084844" cy="5646208"/>
          </a:xfrm>
        </p:spPr>
        <p:txBody>
          <a:bodyPr anchor="ctr">
            <a:normAutofit/>
          </a:bodyPr>
          <a:lstStyle/>
          <a:p>
            <a:r>
              <a:rPr lang="pl-PL" sz="2400" b="1" i="1" kern="100"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DOBRE RADY DORADCÓW ENERGETYCZNYCH</a:t>
            </a:r>
            <a:endParaRPr lang="pl-PL" sz="24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E9170A1D-20C1-891B-F440-15737D90C1B6}"/>
              </a:ext>
            </a:extLst>
          </p:cNvPr>
          <p:cNvSpPr>
            <a:spLocks noGrp="1"/>
          </p:cNvSpPr>
          <p:nvPr>
            <p:ph idx="1"/>
          </p:nvPr>
        </p:nvSpPr>
        <p:spPr>
          <a:xfrm>
            <a:off x="4168088" y="228600"/>
            <a:ext cx="7954219" cy="6537960"/>
          </a:xfrm>
        </p:spPr>
        <p:txBody>
          <a:bodyPr anchor="ctr">
            <a:normAutofit lnSpcReduction="10000"/>
          </a:bodyPr>
          <a:lstStyle/>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11. Podczas pieczenia otwieraj piekarnik na krótko i wyłącz go kilka minut przed zakończeniem pieczenia. Pamiętaj również, aby nie rozgrzewać piekarnika przed włożeniem potraw (jeżeli oczywiście nie jest to konieczne).</a:t>
            </a:r>
          </a:p>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12. Jeśli masz do upieczenia więcej niż jedną potrawę, wkładaj kolejną od razu do piekarnika, dopóki jest nagrzany. Podczas pieczenia stosuj możliwie najniższą wskazaną temperaturę - w ten sposób możesz zużyć nawet 50% mniej energii niż zwykle.</a:t>
            </a:r>
          </a:p>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13. Gotuj w czajniku elektrycznym tylko taką ilość wody, jakiej akurat potrzebujesz. Regularnie usuwaj kamień z jego wnętrza, a zaoszczędzasz nawet do 20% energii. Gotując wodę przy szczelnie zamkniętym wieczku możesz oszczędzić zużycie energii nawet do 35%.</a:t>
            </a:r>
          </a:p>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14. Lodówka powinna być postawiona w miejscu oddalonym od źródeł ciepła (piekarnik, grzejnik itp.). Nie należy ustawiać jej działania na najwyższe chłodzenie, najlepsza temperatura to od 5 do 7 stopni, natomiast w zamrażalniku około -18 stopni. Pamiętajmy, że każdy stopień mniej w lodówce powoduje 5% zużycia energii więcej!</a:t>
            </a:r>
          </a:p>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15.  Należy pamiętać o regularnym rozmrażaniu lodówki. Szron, który osiąga grubość ponad 3 milimetrów, zwiększa zużycie energii przez urządzenie nawet o 10%. Czyszczenie spirali z tyłu lodówki jest również konieczne. Zanieczyszczenia mogą marnować nawet 30% energii. Nie wolno wkładać do lodówki ciepłych/gorących produktów!</a:t>
            </a:r>
          </a:p>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16. Nie zostawiaj zbyt długo otwartych drzwi lodówki. Produkty z zamrażalnika rozmrażaj wkładając je do lodówki, dzięki temu zużyje ona mniej energii.</a:t>
            </a:r>
          </a:p>
          <a:p>
            <a:pPr marL="0" lvl="0" indent="0">
              <a:spcAft>
                <a:spcPts val="800"/>
              </a:spcAft>
              <a:buNone/>
              <a:tabLst>
                <a:tab pos="457200" algn="l"/>
              </a:tabLst>
            </a:pP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17. Zanim włożysz do zmywarki naczynia, oczyść je z resztek jedzenia. Włączaj urządzenie dopiero przy pełnym załadunku. Stosuj program szybkiego zmywania - oszczędzisz zarówno wodę, jak i energię elektryczną.</a:t>
            </a:r>
          </a:p>
          <a:p>
            <a:pPr marL="0" indent="0">
              <a:buNone/>
            </a:pPr>
            <a:r>
              <a:rPr lang="pl-PL" sz="1400" dirty="0">
                <a:effectLst/>
                <a:latin typeface="Aptos" panose="020B0004020202020204" pitchFamily="34" charset="0"/>
                <a:ea typeface="Times New Roman" panose="02020603050405020304" pitchFamily="18" charset="0"/>
                <a:cs typeface="Times New Roman" panose="02020603050405020304" pitchFamily="18" charset="0"/>
              </a:rPr>
              <a:t>18. Jeśli planujesz zakup zmywarki, zwracaj uwagę na etykietę efektywności energetycznej. Ważne żeby urządzenie posiadało możliwie najwyższą klasę </a:t>
            </a:r>
            <a:r>
              <a:rPr lang="pl-PL" sz="1400" kern="100" dirty="0">
                <a:effectLst/>
                <a:latin typeface="Aptos" panose="020B0004020202020204" pitchFamily="34" charset="0"/>
                <a:ea typeface="Times New Roman" panose="02020603050405020304" pitchFamily="18" charset="0"/>
                <a:cs typeface="Times New Roman" panose="02020603050405020304" pitchFamily="18" charset="0"/>
              </a:rPr>
              <a:t>energetyczną (np. A++) oraz było wyposażone w system oszczędzania wody. Pozwoli to zaoszczędzić nawet 30% energii.</a:t>
            </a:r>
          </a:p>
          <a:p>
            <a:endParaRPr lang="pl-PL" sz="1000" dirty="0"/>
          </a:p>
        </p:txBody>
      </p:sp>
    </p:spTree>
    <p:extLst>
      <p:ext uri="{BB962C8B-B14F-4D97-AF65-F5344CB8AC3E}">
        <p14:creationId xmlns:p14="http://schemas.microsoft.com/office/powerpoint/2010/main" val="347767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3FE1F258-1E25-28E2-694B-D46085FFFDF0}"/>
              </a:ext>
            </a:extLst>
          </p:cNvPr>
          <p:cNvSpPr>
            <a:spLocks noGrp="1"/>
          </p:cNvSpPr>
          <p:nvPr>
            <p:ph type="title"/>
          </p:nvPr>
        </p:nvSpPr>
        <p:spPr>
          <a:xfrm>
            <a:off x="492370" y="605896"/>
            <a:ext cx="3084844" cy="5646208"/>
          </a:xfrm>
        </p:spPr>
        <p:txBody>
          <a:bodyPr anchor="ctr">
            <a:normAutofit/>
          </a:bodyPr>
          <a:lstStyle/>
          <a:p>
            <a:r>
              <a:rPr lang="pl-PL" sz="2400" b="1" i="1" kern="100"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DOBRE RADY DORADCÓW ENERGETYCZNYCH</a:t>
            </a:r>
            <a:endParaRPr lang="pl-PL" sz="24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691A045A-C137-F7A4-8859-CF5D997E8416}"/>
              </a:ext>
            </a:extLst>
          </p:cNvPr>
          <p:cNvSpPr>
            <a:spLocks noGrp="1"/>
          </p:cNvSpPr>
          <p:nvPr>
            <p:ph idx="1"/>
          </p:nvPr>
        </p:nvSpPr>
        <p:spPr>
          <a:xfrm>
            <a:off x="4242816" y="0"/>
            <a:ext cx="7872984" cy="6858000"/>
          </a:xfrm>
        </p:spPr>
        <p:txBody>
          <a:bodyPr anchor="ctr">
            <a:normAutofit/>
          </a:bodyPr>
          <a:lstStyle/>
          <a:p>
            <a:pPr marL="228600" lvl="0" indent="-228600">
              <a:spcAft>
                <a:spcPts val="800"/>
              </a:spcAft>
              <a:buAutoNum type="arabicPeriod" startAt="19"/>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Program "prania wstępnego" stosuj tylko do mocno zabrudzonej odzieży, ponieważ powoduje on zwiększone zużycie energii i wody o 15-20%. Włączaj pralkę tylko wtedy, gdy bęben jest pełen, dzięki temu na praniu można zaoszczędzić nawet do 35% energii.</a:t>
            </a:r>
          </a:p>
          <a:p>
            <a:pPr marL="228600" lvl="0" indent="-228600">
              <a:spcAft>
                <a:spcPts val="800"/>
              </a:spcAft>
              <a:buAutoNum type="arabicPeriod" startAt="19"/>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Jeśli Twoja pralka wyposażona jest w funkcje ekonomicznego prania, koniecznie z nich korzystaj. Jeśli masz możliwość, skróć czas wirowania, a wydłuż czas płukania - w ten sposób możesz oszczędzić nawet 20% energii. Kupując nową pralkę, zwróć uwagę na to, czy wybrany model jest energooszczędny.</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Prasuj jednorazowo większą liczbę ubrań, zamiast prasować je pojedynczo tuż przed wyjściem. Każde rozgrzewanie żelazka to marnowanie energii.</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Nie pozostawiaj urządzeń elektrycznych w trybie "czuwania", jeśli z nich nie korzystasz. Podczas trybu czuwania zużycie przez nie energii może sięgać aż 45%.</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Nie podłączaj komórki do ładowania, jeśli bateria jest jeszcze względnie pełna.</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Nie zostawiaj w gniazdkach kabli do zasilania po zakończeniu ładowania urządzeń (np. telefonu, komputera).</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Robiąc sobie dłuższą przerwę w pracy, zawsze wyłączaj komputer.</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Dobieraj oświetlenie odpowiednie do konkretnego pomieszczenia. Do pokoju - o większym natężeniu, do łazienki - o mniejszym.</a:t>
            </a:r>
          </a:p>
          <a:p>
            <a:pPr marL="228600" lvl="0" indent="-228600">
              <a:spcAft>
                <a:spcPts val="800"/>
              </a:spcAft>
              <a:buAutoNum type="arabicPeriod" startAt="21"/>
              <a:tabLst>
                <a:tab pos="457200" algn="l"/>
              </a:tabLst>
            </a:pPr>
            <a:r>
              <a:rPr lang="pl-PL" sz="14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Jeśli w domu masz „żarówki energooszczędne”, to wychodząc z pomieszczenia na chwilę, nie wyłączaj światła. Minimalny czas, jaki powinien upłynąć pomiędzy wyłączeniem i włączeniem świetlówki kompaktowej, wynosi od 1 do 2 minut.</a:t>
            </a:r>
          </a:p>
          <a:p>
            <a:endParaRPr lang="pl-PL" sz="1100" dirty="0"/>
          </a:p>
        </p:txBody>
      </p:sp>
    </p:spTree>
    <p:extLst>
      <p:ext uri="{BB962C8B-B14F-4D97-AF65-F5344CB8AC3E}">
        <p14:creationId xmlns:p14="http://schemas.microsoft.com/office/powerpoint/2010/main" val="9857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ymbol zastępczy zawartości 2">
            <a:extLst>
              <a:ext uri="{FF2B5EF4-FFF2-40B4-BE49-F238E27FC236}">
                <a16:creationId xmlns:a16="http://schemas.microsoft.com/office/drawing/2014/main" id="{E3BFAC62-73B8-98E2-CA09-4F812B3EAE31}"/>
              </a:ext>
            </a:extLst>
          </p:cNvPr>
          <p:cNvSpPr>
            <a:spLocks noGrp="1"/>
          </p:cNvSpPr>
          <p:nvPr>
            <p:ph idx="1"/>
          </p:nvPr>
        </p:nvSpPr>
        <p:spPr>
          <a:xfrm>
            <a:off x="283464" y="347472"/>
            <a:ext cx="11713464" cy="4905464"/>
          </a:xfrm>
        </p:spPr>
        <p:txBody>
          <a:bodyPr>
            <a:normAutofit/>
          </a:bodyPr>
          <a:lstStyle/>
          <a:p>
            <a:pPr>
              <a:buFont typeface="Wingdings" panose="05000000000000000000" pitchFamily="2" charset="2"/>
              <a:buChar char="q"/>
            </a:pPr>
            <a:r>
              <a:rPr lang="pl-PL" dirty="0"/>
              <a:t>Zadbajmy o przyszłość, segregujmy śmieci, niech biorą z nas przykład, nasze kochane Dzieci</a:t>
            </a:r>
          </a:p>
          <a:p>
            <a:pPr>
              <a:buFont typeface="Wingdings" panose="05000000000000000000" pitchFamily="2" charset="2"/>
              <a:buChar char="q"/>
            </a:pPr>
            <a:r>
              <a:rPr lang="pl-PL" dirty="0"/>
              <a:t>Wypalanie traw zabija zwierzęta niech każdy o tym pamięta</a:t>
            </a:r>
          </a:p>
          <a:p>
            <a:pPr>
              <a:buFont typeface="Wingdings" panose="05000000000000000000" pitchFamily="2" charset="2"/>
              <a:buChar char="q"/>
            </a:pPr>
            <a:r>
              <a:rPr lang="pl-PL" dirty="0"/>
              <a:t>Tego portfel podziękuje kto śmieci segreguje</a:t>
            </a:r>
          </a:p>
          <a:p>
            <a:pPr>
              <a:buFont typeface="Wingdings" panose="05000000000000000000" pitchFamily="2" charset="2"/>
              <a:buChar char="q"/>
            </a:pPr>
            <a:r>
              <a:rPr lang="pl-PL" dirty="0"/>
              <a:t>Sortuj śmieci, bo to w modzie, i pomagasz też przyrodzie</a:t>
            </a:r>
          </a:p>
          <a:p>
            <a:pPr>
              <a:buFont typeface="Wingdings" panose="05000000000000000000" pitchFamily="2" charset="2"/>
              <a:buChar char="q"/>
            </a:pPr>
            <a:r>
              <a:rPr lang="pl-PL" dirty="0"/>
              <a:t>Segregacja dobra rzecz wszystkie śmieci giną precz a gdy wszystkie zginą śmieci słonko jaśniej nam zaświeci</a:t>
            </a:r>
          </a:p>
          <a:p>
            <a:pPr>
              <a:buFont typeface="Wingdings" panose="05000000000000000000" pitchFamily="2" charset="2"/>
              <a:buChar char="q"/>
            </a:pPr>
            <a:r>
              <a:rPr lang="pl-PL" dirty="0"/>
              <a:t>Miej serce dla przyrody i nie zanieczyszczaj wody</a:t>
            </a:r>
          </a:p>
          <a:p>
            <a:pPr>
              <a:buFont typeface="Wingdings" panose="05000000000000000000" pitchFamily="2" charset="2"/>
              <a:buChar char="q"/>
            </a:pPr>
            <a:r>
              <a:rPr lang="pl-PL" dirty="0"/>
              <a:t>Aby Ziemi było lżej – segregować śmieci chciej</a:t>
            </a:r>
          </a:p>
          <a:p>
            <a:pPr>
              <a:buFont typeface="Wingdings" panose="05000000000000000000" pitchFamily="2" charset="2"/>
              <a:buChar char="q"/>
            </a:pPr>
            <a:r>
              <a:rPr lang="pl-PL" dirty="0"/>
              <a:t>Ciężko się oddycha gdy komin dymem prycha</a:t>
            </a:r>
          </a:p>
          <a:p>
            <a:pPr>
              <a:buFont typeface="Wingdings" panose="05000000000000000000" pitchFamily="2" charset="2"/>
              <a:buChar char="q"/>
            </a:pPr>
            <a:r>
              <a:rPr lang="pl-PL" dirty="0">
                <a:effectLst/>
                <a:latin typeface="pko_bank_polski_bdbold"/>
              </a:rPr>
              <a:t>DBAJ O PRZYRODĘ, ZAKRĘCAJ WODĘ!!!</a:t>
            </a:r>
          </a:p>
          <a:p>
            <a:pPr>
              <a:buFont typeface="Wingdings" panose="05000000000000000000" pitchFamily="2" charset="2"/>
              <a:buChar char="q"/>
            </a:pPr>
            <a:r>
              <a:rPr lang="pl-PL" dirty="0"/>
              <a:t>Okaż kulturę i chroń naturę</a:t>
            </a:r>
          </a:p>
          <a:p>
            <a:pPr>
              <a:buFont typeface="Wingdings" panose="05000000000000000000" pitchFamily="2" charset="2"/>
              <a:buChar char="q"/>
            </a:pPr>
            <a:endParaRPr lang="pl-PL" dirty="0"/>
          </a:p>
        </p:txBody>
      </p:sp>
      <p:sp>
        <p:nvSpPr>
          <p:cNvPr id="29"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EC4809D1-CA6F-B864-6B9C-8440BEC91656}"/>
              </a:ext>
            </a:extLst>
          </p:cNvPr>
          <p:cNvSpPr>
            <a:spLocks noGrp="1"/>
          </p:cNvSpPr>
          <p:nvPr>
            <p:ph type="title"/>
          </p:nvPr>
        </p:nvSpPr>
        <p:spPr>
          <a:xfrm>
            <a:off x="1066800" y="5252936"/>
            <a:ext cx="10058400" cy="1028715"/>
          </a:xfrm>
        </p:spPr>
        <p:txBody>
          <a:bodyPr anchor="ctr">
            <a:normAutofit/>
          </a:bodyPr>
          <a:lstStyle/>
          <a:p>
            <a:pPr algn="ctr"/>
            <a:r>
              <a:rPr lang="pl-PL">
                <a:solidFill>
                  <a:srgbClr val="FFFFFF"/>
                </a:solidFill>
              </a:rPr>
              <a:t>Zabawa w hasła ekologiczne </a:t>
            </a:r>
            <a:endParaRPr lang="pl-PL" dirty="0">
              <a:solidFill>
                <a:srgbClr val="FFFFFF"/>
              </a:solidFill>
            </a:endParaRPr>
          </a:p>
        </p:txBody>
      </p:sp>
      <p:sp>
        <p:nvSpPr>
          <p:cNvPr id="30"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pic>
        <p:nvPicPr>
          <p:cNvPr id="7" name="Obraz 6" descr="Obraz zawierający kwiat&#10;&#10;Opis wygenerowany automatycznie">
            <a:extLst>
              <a:ext uri="{FF2B5EF4-FFF2-40B4-BE49-F238E27FC236}">
                <a16:creationId xmlns:a16="http://schemas.microsoft.com/office/drawing/2014/main" id="{4A98148A-231C-D7BF-BEE5-5B5DB81AA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925" y="2505549"/>
            <a:ext cx="3453003" cy="3093891"/>
          </a:xfrm>
          <a:prstGeom prst="rect">
            <a:avLst/>
          </a:prstGeom>
        </p:spPr>
      </p:pic>
    </p:spTree>
    <p:extLst>
      <p:ext uri="{BB962C8B-B14F-4D97-AF65-F5344CB8AC3E}">
        <p14:creationId xmlns:p14="http://schemas.microsoft.com/office/powerpoint/2010/main" val="33087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4EABF4-1C94-F1DE-A16C-76A0328058F9}"/>
              </a:ext>
            </a:extLst>
          </p:cNvPr>
          <p:cNvSpPr>
            <a:spLocks noGrp="1"/>
          </p:cNvSpPr>
          <p:nvPr>
            <p:ph type="title"/>
          </p:nvPr>
        </p:nvSpPr>
        <p:spPr>
          <a:xfrm>
            <a:off x="838200" y="381000"/>
            <a:ext cx="10003218" cy="1600124"/>
          </a:xfrm>
        </p:spPr>
        <p:txBody>
          <a:bodyPr>
            <a:normAutofit/>
          </a:bodyPr>
          <a:lstStyle/>
          <a:p>
            <a:r>
              <a:rPr lang="pl-PL" sz="1800" kern="100">
                <a:effectLst/>
                <a:latin typeface="Aptos" panose="020B0004020202020204" pitchFamily="34" charset="0"/>
                <a:ea typeface="Times New Roman" panose="02020603050405020304" pitchFamily="18" charset="0"/>
                <a:cs typeface="Times New Roman" panose="02020603050405020304" pitchFamily="18" charset="0"/>
              </a:rPr>
              <a:t>Bibliografia:</a:t>
            </a:r>
            <a:br>
              <a:rPr lang="pl-PL" sz="1800" kern="100">
                <a:effectLst/>
                <a:latin typeface="Aptos" panose="020B0004020202020204" pitchFamily="34" charset="0"/>
                <a:ea typeface="Times New Roman" panose="02020603050405020304" pitchFamily="18" charset="0"/>
                <a:cs typeface="Times New Roman" panose="02020603050405020304" pitchFamily="18" charset="0"/>
              </a:rPr>
            </a:br>
            <a:endParaRPr lang="pl-PL" dirty="0"/>
          </a:p>
        </p:txBody>
      </p:sp>
      <p:sp>
        <p:nvSpPr>
          <p:cNvPr id="23" name="Content Placeholder 7">
            <a:extLst>
              <a:ext uri="{FF2B5EF4-FFF2-40B4-BE49-F238E27FC236}">
                <a16:creationId xmlns:a16="http://schemas.microsoft.com/office/drawing/2014/main" id="{999391B6-90E9-F03B-9B4C-B1B99422B3E6}"/>
              </a:ext>
            </a:extLst>
          </p:cNvPr>
          <p:cNvSpPr>
            <a:spLocks noGrp="1"/>
          </p:cNvSpPr>
          <p:nvPr>
            <p:ph idx="1"/>
          </p:nvPr>
        </p:nvSpPr>
        <p:spPr>
          <a:xfrm>
            <a:off x="156819" y="1709928"/>
            <a:ext cx="5494173" cy="4133088"/>
          </a:xfrm>
        </p:spPr>
        <p:txBody>
          <a:bodyPr anchor="ctr">
            <a:normAutofit fontScale="62500" lnSpcReduction="20000"/>
          </a:bodyPr>
          <a:lstStyle/>
          <a:p>
            <a:pPr marL="342900" lvl="0" indent="-342900">
              <a:lnSpc>
                <a:spcPct val="115000"/>
              </a:lnSpc>
              <a:buFont typeface="+mj-lt"/>
              <a:buAutoNum type="arabicPeriod"/>
            </a:pPr>
            <a:r>
              <a:rPr lang="pl-PL" sz="18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2"/>
              </a:rPr>
              <a:t>https://doradztwo-energetyczne.gov.pl/wiedza/dobre-rady</a:t>
            </a: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pl-PL" sz="18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https://powietrze.malopolska.pl/antysmogowa/</a:t>
            </a: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pl-PL" sz="18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4"/>
              </a:rPr>
              <a:t>https://zpe.gov.pl/a/odnawialne-i-nieodnawialne-zrodla-energii-i-jej-oszczedzanie/DXgcliG2B</a:t>
            </a: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pl-PL" sz="18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5"/>
              </a:rPr>
              <a:t>https://www.google.com/search?sca_esv=269d92588f55ed80&amp;q=wp%C5%82yw+odnawialnych+%C5%BAr%C3%B3de%C5%82+energii+na+%C5%9Brodowisko&amp;udm=2&amp;fbs=AEQNm0Dvr3xYvXRaGaB8liPABJYdGovAUMem85jmaNP43N9LWkXhijFrCu00w0cT2IyMHx8m0vAToF5nDRQoYGSjFZs2g7Esa5rBzixiyqR2_DPJXG4S2zNA2GGhpjPSzRlxgLF5V_Sx6nyZ6Zt-o0jpGfqSp4LBS_r5kd2ArSCqI91_BlErPQRY9D_Hc29xBLheHQmvWOBv&amp;sa=X&amp;ved=2ahUKEwi2xvLuk52KAxWGHxAIHebaJZoQtKgLegQIEBAB&amp;biw=1920&amp;bih=919&amp;dpr=1#vhid=36qXLvCZgEg5VM&amp;vssid=mosaic</a:t>
            </a: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mj-lt"/>
              <a:buAutoNum type="arabicPeriod"/>
            </a:pPr>
            <a:r>
              <a:rPr lang="pl-PL" sz="18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6"/>
              </a:rPr>
              <a:t>https://www.ekoradcy.pl/blog/wady-i-zalety-odnawialnych-zrodel-energii</a:t>
            </a:r>
            <a:endParaRPr lang="pl-PL" sz="18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mj-lt"/>
              <a:buAutoNum type="arabicPeriod"/>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hlinkClick r:id="rId7"/>
              </a:rPr>
              <a:t>https://wlaczoszczedzanie.pl/wp-content/uploads/2022/03/Alfabetyczne-zestawienie-hasel-ekologicznych.pdf</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4" name="Symbol zastępczy zawartości 3" descr="Ilustracja przedstawia schematycznie sposoby ograniczenia zużyciaenergii. W dużym zielonym kole napis: JAK OSZCZĘDZAĆ ENERGIĘ W DOMU? Od niego kropkowane linie prowadzą do mniejszych kół z niebieskimi symbolicznymi rysunkami i podpisami. W kole u góry symbole pasków i liter. Podpis: kupuj urządzenia z oznaczeniem klasy energetycznej A++. Rysunek pralki z podpisem: uruchamiaj pralkę, gdy jest pełna. Rysunek koła z pionową kreską. Podpis: wyłączaj urządzenia elektryczne, gdy z nich nie korzystasz. Rysunek przechylonego czajnika elektrycznego, kropla wpada do filiżanki. Podpis: gotuj tyle wody, ile aktualnie potrzebujesz.">
            <a:extLst>
              <a:ext uri="{FF2B5EF4-FFF2-40B4-BE49-F238E27FC236}">
                <a16:creationId xmlns:a16="http://schemas.microsoft.com/office/drawing/2014/main" id="{1E8D949F-83C7-FC3F-E728-5653EAEC695E}"/>
              </a:ext>
            </a:extLst>
          </p:cNvPr>
          <p:cNvPicPr>
            <a:picLocks noChangeAspect="1"/>
          </p:cNvPicPr>
          <p:nvPr/>
        </p:nvPicPr>
        <p:blipFill>
          <a:blip r:embed="rId8" cstate="print">
            <a:extLst>
              <a:ext uri="{28A0092B-C50C-407E-A947-70E740481C1C}">
                <a14:useLocalDpi xmlns:a14="http://schemas.microsoft.com/office/drawing/2010/main" val="0"/>
              </a:ext>
            </a:extLst>
          </a:blip>
          <a:srcRect l="7366" r="3518"/>
          <a:stretch/>
        </p:blipFill>
        <p:spPr bwMode="auto">
          <a:xfrm>
            <a:off x="5839809" y="194364"/>
            <a:ext cx="6195372" cy="4640471"/>
          </a:xfrm>
          <a:prstGeom prst="rect">
            <a:avLst/>
          </a:prstGeom>
          <a:noFill/>
        </p:spPr>
      </p:pic>
    </p:spTree>
    <p:extLst>
      <p:ext uri="{BB962C8B-B14F-4D97-AF65-F5344CB8AC3E}">
        <p14:creationId xmlns:p14="http://schemas.microsoft.com/office/powerpoint/2010/main" val="340979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E60F6F-92D4-6450-FB4E-B5849E576320}"/>
              </a:ext>
            </a:extLst>
          </p:cNvPr>
          <p:cNvSpPr>
            <a:spLocks noGrp="1"/>
          </p:cNvSpPr>
          <p:nvPr>
            <p:ph type="title"/>
          </p:nvPr>
        </p:nvSpPr>
        <p:spPr>
          <a:xfrm>
            <a:off x="838200" y="50005"/>
            <a:ext cx="10515600" cy="974123"/>
          </a:xfrm>
        </p:spPr>
        <p:txBody>
          <a:bodyPr>
            <a:normAutofit/>
          </a:bodyPr>
          <a:lstStyle/>
          <a:p>
            <a:pPr algn="ctr"/>
            <a:r>
              <a:rPr lang="pl-PL" sz="2800" b="1" i="1" kern="100" dirty="0">
                <a:effectLst/>
                <a:latin typeface="Aptos" panose="020B0004020202020204" pitchFamily="34" charset="0"/>
                <a:ea typeface="Times New Roman" panose="02020603050405020304" pitchFamily="18" charset="0"/>
                <a:cs typeface="Times New Roman" panose="02020603050405020304" pitchFamily="18" charset="0"/>
              </a:rPr>
              <a:t>WPŁYW ZANIECZYSZCZENIA POWIETRZA </a:t>
            </a:r>
            <a:r>
              <a:rPr lang="pl-PL" sz="2800" b="1" i="1" kern="100" dirty="0">
                <a:latin typeface="Aptos" panose="020B0004020202020204" pitchFamily="34" charset="0"/>
                <a:ea typeface="Times New Roman" panose="02020603050405020304" pitchFamily="18" charset="0"/>
                <a:cs typeface="Times New Roman" panose="02020603050405020304" pitchFamily="18" charset="0"/>
              </a:rPr>
              <a:t>NA NASZE ZDROWIE</a:t>
            </a:r>
            <a:endParaRPr lang="pl-PL" sz="2800" b="1" dirty="0"/>
          </a:p>
        </p:txBody>
      </p:sp>
      <p:sp>
        <p:nvSpPr>
          <p:cNvPr id="3" name="Symbol zastępczy zawartości 2">
            <a:extLst>
              <a:ext uri="{FF2B5EF4-FFF2-40B4-BE49-F238E27FC236}">
                <a16:creationId xmlns:a16="http://schemas.microsoft.com/office/drawing/2014/main" id="{FB67A1C5-A534-E1BF-7022-616613B3A648}"/>
              </a:ext>
            </a:extLst>
          </p:cNvPr>
          <p:cNvSpPr>
            <a:spLocks noGrp="1"/>
          </p:cNvSpPr>
          <p:nvPr>
            <p:ph idx="1"/>
          </p:nvPr>
        </p:nvSpPr>
        <p:spPr>
          <a:xfrm>
            <a:off x="237744" y="975327"/>
            <a:ext cx="11686032" cy="5654073"/>
          </a:xfrm>
        </p:spPr>
        <p:txBody>
          <a:bodyPr>
            <a:normAutofit/>
          </a:bodyPr>
          <a:lstStyle/>
          <a:p>
            <a:pPr marL="0" indent="0">
              <a:buNone/>
            </a:pP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r>
              <a:rPr lang="pl-PL" sz="1800" kern="100" dirty="0">
                <a:latin typeface="Aptos" panose="020B0004020202020204" pitchFamily="34" charset="0"/>
                <a:ea typeface="Times New Roman" panose="02020603050405020304" pitchFamily="18" charset="0"/>
                <a:cs typeface="Times New Roman" panose="02020603050405020304" pitchFamily="18" charset="0"/>
              </a:rPr>
              <a:t>	</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Czy wiesz, że zanieczyszczenie powietrza jest jednym z największych zagrożeń dla zdrowia człowieka i środowiska? Każdego dnia oddychamy powietrzem, które może zawierać szkodliwe substancje, takie jak pyły zawieszone (PM2.5 i PM10), tlenki azotu, dwutlenek siarki czy rakotwórczy </a:t>
            </a:r>
            <a:r>
              <a:rPr lang="pl-PL" sz="1800" kern="100" dirty="0" err="1">
                <a:effectLst/>
                <a:latin typeface="Aptos" panose="020B0004020202020204" pitchFamily="34" charset="0"/>
                <a:ea typeface="Times New Roman" panose="02020603050405020304" pitchFamily="18" charset="0"/>
                <a:cs typeface="Times New Roman" panose="02020603050405020304" pitchFamily="18" charset="0"/>
              </a:rPr>
              <a:t>benzo</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(a)</a:t>
            </a:r>
            <a:r>
              <a:rPr lang="pl-PL" sz="1800" kern="100" dirty="0" err="1">
                <a:effectLst/>
                <a:latin typeface="Aptos" panose="020B0004020202020204" pitchFamily="34" charset="0"/>
                <a:ea typeface="Times New Roman" panose="02020603050405020304" pitchFamily="18" charset="0"/>
                <a:cs typeface="Times New Roman" panose="02020603050405020304" pitchFamily="18" charset="0"/>
              </a:rPr>
              <a:t>piren</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 Warto zrozumieć, jakie konsekwencje niesie za sobą zanieczyszczenie powietrza i co możemy zrobić, by je ograniczyć.</a:t>
            </a:r>
          </a:p>
          <a:p>
            <a:pPr marL="0" indent="0" algn="ctr">
              <a:buNone/>
            </a:pPr>
            <a:r>
              <a:rPr lang="pl-PL" i="1" u="sng" kern="100" dirty="0">
                <a:solidFill>
                  <a:schemeClr val="accent2">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Jak wpływa zanieczyszczenie powietrza na zdrowie?</a:t>
            </a:r>
            <a:endParaRPr lang="pl-PL" u="sng" kern="100" dirty="0">
              <a:solidFill>
                <a:schemeClr val="accent2">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buFont typeface="Wingdings" panose="05000000000000000000" pitchFamily="2"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Problemy z układem oddechowym: wdychanie zanieczyszczeń prowadzi do chorób takich jak astma, przewlekła obturacyjna choroba płuc (</a:t>
            </a:r>
            <a:r>
              <a:rPr lang="pl-PL" sz="1800" kern="100" dirty="0" err="1">
                <a:effectLst/>
                <a:latin typeface="Aptos" panose="020B0004020202020204" pitchFamily="34" charset="0"/>
                <a:ea typeface="Times New Roman" panose="02020603050405020304" pitchFamily="18" charset="0"/>
                <a:cs typeface="Times New Roman" panose="02020603050405020304" pitchFamily="18" charset="0"/>
              </a:rPr>
              <a:t>POChP</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 i zapalenie oskrzeli.</a:t>
            </a:r>
          </a:p>
          <a:p>
            <a:pPr>
              <a:lnSpc>
                <a:spcPct val="115000"/>
              </a:lnSpc>
              <a:buFont typeface="Wingdings" panose="05000000000000000000" pitchFamily="2"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Zagrożenie dla serca: zanieczyszczenia mogą powodować nadciśnienie, zawały serca i inne choroby układu krążenia.</a:t>
            </a:r>
          </a:p>
          <a:p>
            <a:pPr>
              <a:lnSpc>
                <a:spcPct val="115000"/>
              </a:lnSpc>
              <a:buFont typeface="Wingdings" panose="05000000000000000000" pitchFamily="2"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Wpływ na dzieci i seniorów: dzieci są szczególnie narażone na rozwój chorób układu oddechowego, a osoby starsze częściej cierpią na choroby przewlekłe związane z zanieczyszczonym powietrzem.</a:t>
            </a:r>
          </a:p>
          <a:p>
            <a:pPr>
              <a:lnSpc>
                <a:spcPct val="115000"/>
              </a:lnSpc>
              <a:spcAft>
                <a:spcPts val="800"/>
              </a:spcAft>
              <a:buFont typeface="Wingdings" panose="05000000000000000000" pitchFamily="2"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Nowotwory: niektóre substancje w powietrzu, jak </a:t>
            </a:r>
            <a:r>
              <a:rPr lang="pl-PL" sz="1800" kern="100" dirty="0" err="1">
                <a:effectLst/>
                <a:latin typeface="Aptos" panose="020B0004020202020204" pitchFamily="34" charset="0"/>
                <a:ea typeface="Times New Roman" panose="02020603050405020304" pitchFamily="18" charset="0"/>
                <a:cs typeface="Times New Roman" panose="02020603050405020304" pitchFamily="18" charset="0"/>
              </a:rPr>
              <a:t>benzo</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(a)</a:t>
            </a:r>
            <a:r>
              <a:rPr lang="pl-PL" sz="1800" kern="100" dirty="0" err="1">
                <a:effectLst/>
                <a:latin typeface="Aptos" panose="020B0004020202020204" pitchFamily="34" charset="0"/>
                <a:ea typeface="Times New Roman" panose="02020603050405020304" pitchFamily="18" charset="0"/>
                <a:cs typeface="Times New Roman" panose="02020603050405020304" pitchFamily="18" charset="0"/>
              </a:rPr>
              <a:t>piren</a:t>
            </a: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 mają właściwości rakotwórcze.</a:t>
            </a:r>
          </a:p>
          <a:p>
            <a:endParaRPr lang="pl-PL" dirty="0"/>
          </a:p>
        </p:txBody>
      </p:sp>
    </p:spTree>
    <p:extLst>
      <p:ext uri="{BB962C8B-B14F-4D97-AF65-F5344CB8AC3E}">
        <p14:creationId xmlns:p14="http://schemas.microsoft.com/office/powerpoint/2010/main" val="5143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739440-FEE5-2788-02C2-7F89DA28AD54}"/>
              </a:ext>
            </a:extLst>
          </p:cNvPr>
          <p:cNvSpPr>
            <a:spLocks noGrp="1"/>
          </p:cNvSpPr>
          <p:nvPr>
            <p:ph type="title"/>
          </p:nvPr>
        </p:nvSpPr>
        <p:spPr>
          <a:xfrm>
            <a:off x="82296" y="286603"/>
            <a:ext cx="12109704" cy="600365"/>
          </a:xfrm>
        </p:spPr>
        <p:txBody>
          <a:bodyPr>
            <a:normAutofit/>
          </a:bodyPr>
          <a:lstStyle/>
          <a:p>
            <a:r>
              <a:rPr lang="pl-PL" sz="3200" b="1" i="1" kern="100" dirty="0">
                <a:effectLst/>
                <a:latin typeface="Aptos" panose="020B0004020202020204" pitchFamily="34" charset="0"/>
                <a:ea typeface="Times New Roman" panose="02020603050405020304" pitchFamily="18" charset="0"/>
                <a:cs typeface="Times New Roman" panose="02020603050405020304" pitchFamily="18" charset="0"/>
              </a:rPr>
              <a:t>WPŁYW ZANIECZYSZCZENIA POWIETRZA </a:t>
            </a:r>
            <a:r>
              <a:rPr lang="pl-PL" sz="3200" b="1" i="1" kern="100" dirty="0">
                <a:latin typeface="Aptos" panose="020B0004020202020204" pitchFamily="34" charset="0"/>
                <a:ea typeface="Times New Roman" panose="02020603050405020304" pitchFamily="18" charset="0"/>
                <a:cs typeface="Times New Roman" panose="02020603050405020304" pitchFamily="18" charset="0"/>
              </a:rPr>
              <a:t>NA NASZE ZDROWIE</a:t>
            </a:r>
            <a:endParaRPr lang="pl-PL" sz="3200" dirty="0"/>
          </a:p>
        </p:txBody>
      </p:sp>
      <p:sp>
        <p:nvSpPr>
          <p:cNvPr id="3" name="Symbol zastępczy zawartości 2">
            <a:extLst>
              <a:ext uri="{FF2B5EF4-FFF2-40B4-BE49-F238E27FC236}">
                <a16:creationId xmlns:a16="http://schemas.microsoft.com/office/drawing/2014/main" id="{D5A63355-E6D6-DAF1-A411-90706CF38450}"/>
              </a:ext>
            </a:extLst>
          </p:cNvPr>
          <p:cNvSpPr>
            <a:spLocks noGrp="1"/>
          </p:cNvSpPr>
          <p:nvPr>
            <p:ph idx="1"/>
          </p:nvPr>
        </p:nvSpPr>
        <p:spPr>
          <a:xfrm>
            <a:off x="786384" y="1152144"/>
            <a:ext cx="10058400" cy="4780958"/>
          </a:xfrm>
        </p:spPr>
        <p:txBody>
          <a:bodyPr>
            <a:normAutofit fontScale="77500" lnSpcReduction="20000"/>
          </a:bodyPr>
          <a:lstStyle/>
          <a:p>
            <a:pPr algn="ctr"/>
            <a:r>
              <a:rPr lang="pl-PL" sz="2400" i="1" u="sng" kern="100" dirty="0">
                <a:solidFill>
                  <a:schemeClr val="accent2">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Skąd się biorą zanieczyszczenia powietrza?</a:t>
            </a: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Niska emisja: spalanie węgla, drewna i odpadów w domowych piecach.</a:t>
            </a: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Transport: emisje z samochodów, szczególnie tych z silnikami Diesla.</a:t>
            </a: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Przemysł: emisje z fabryk i elektrowni.</a:t>
            </a:r>
          </a:p>
          <a:p>
            <a:pPr marL="342900" lvl="0" indent="-342900">
              <a:lnSpc>
                <a:spcPct val="115000"/>
              </a:lnSpc>
              <a:spcAft>
                <a:spcPts val="800"/>
              </a:spcAft>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Rolnictwo: uwalnianie amoniaku i innych gazów z procesów hodowlanych i upraw.</a:t>
            </a:r>
          </a:p>
          <a:p>
            <a:pPr algn="ctr">
              <a:lnSpc>
                <a:spcPct val="115000"/>
              </a:lnSpc>
              <a:spcAft>
                <a:spcPts val="800"/>
              </a:spcAft>
            </a:pPr>
            <a:r>
              <a:rPr lang="pl-PL" sz="2400" i="1" u="sng" kern="100" dirty="0">
                <a:solidFill>
                  <a:schemeClr val="accent2">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Co możesz zrobić, aby ograniczyć zanieczyszczenie?</a:t>
            </a:r>
            <a:endParaRPr lang="pl-PL" sz="2400" u="sng" kern="100" dirty="0">
              <a:solidFill>
                <a:schemeClr val="accent2">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Ogrzewaj dom ekologicznie: korzystaj z ekologicznych źródeł ciepła, takich jak pompy ciepła czy gaz. Zmodernizuj system ogrzewania.</a:t>
            </a: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Korzystaj z transportu publicznego: ogranicz użycie samochodu na rzecz roweru, spacerów czy autobusów.</a:t>
            </a: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Sadź drzewa i rośliny: zieleń filtruje powietrze i poprawia jego jakość.</a:t>
            </a:r>
          </a:p>
          <a:p>
            <a:pPr marL="342900" lvl="0" indent="-342900">
              <a:lnSpc>
                <a:spcPct val="115000"/>
              </a:lnSpc>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Oszczędzaj energię: wyłączaj urządzenia, których nie używasz, wybieraj energooszczędne żarówki.</a:t>
            </a:r>
          </a:p>
          <a:p>
            <a:pPr marL="342900" lvl="0" indent="-342900">
              <a:lnSpc>
                <a:spcPct val="115000"/>
              </a:lnSpc>
              <a:spcAft>
                <a:spcPts val="800"/>
              </a:spcAft>
              <a:buFont typeface="Symbol" panose="05050102010706020507" pitchFamily="18" charset="2"/>
              <a:buChar char=""/>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Wspieraj inicjatywy lokalne: angażuj się w działania na rzecz ochrony powietrza, np. Kampanie antysmogowe.</a:t>
            </a:r>
          </a:p>
          <a:p>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39984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129721-8E92-9425-B11F-70D488D0A7E4}"/>
              </a:ext>
            </a:extLst>
          </p:cNvPr>
          <p:cNvSpPr>
            <a:spLocks noGrp="1"/>
          </p:cNvSpPr>
          <p:nvPr>
            <p:ph type="title"/>
          </p:nvPr>
        </p:nvSpPr>
        <p:spPr>
          <a:xfrm>
            <a:off x="274320" y="286603"/>
            <a:ext cx="11731752" cy="838109"/>
          </a:xfrm>
        </p:spPr>
        <p:txBody>
          <a:bodyPr>
            <a:normAutofit/>
          </a:bodyPr>
          <a:lstStyle/>
          <a:p>
            <a:r>
              <a:rPr lang="pl-PL" sz="3200" b="1" i="1" kern="100" dirty="0">
                <a:effectLst/>
                <a:latin typeface="Aptos" panose="020B0004020202020204" pitchFamily="34" charset="0"/>
                <a:ea typeface="Times New Roman" panose="02020603050405020304" pitchFamily="18" charset="0"/>
                <a:cs typeface="Times New Roman" panose="02020603050405020304" pitchFamily="18" charset="0"/>
              </a:rPr>
              <a:t>WPŁYW ZANIECZYSZCZENIA POWIETRZA </a:t>
            </a:r>
            <a:r>
              <a:rPr lang="pl-PL" sz="3200" b="1" i="1" kern="100" dirty="0">
                <a:latin typeface="Aptos" panose="020B0004020202020204" pitchFamily="34" charset="0"/>
                <a:ea typeface="Times New Roman" panose="02020603050405020304" pitchFamily="18" charset="0"/>
                <a:cs typeface="Times New Roman" panose="02020603050405020304" pitchFamily="18" charset="0"/>
              </a:rPr>
              <a:t>NA NASZE ZDROWIE</a:t>
            </a:r>
            <a:endParaRPr lang="pl-PL" sz="3200" dirty="0"/>
          </a:p>
        </p:txBody>
      </p:sp>
      <p:sp>
        <p:nvSpPr>
          <p:cNvPr id="3" name="Symbol zastępczy zawartości 2">
            <a:extLst>
              <a:ext uri="{FF2B5EF4-FFF2-40B4-BE49-F238E27FC236}">
                <a16:creationId xmlns:a16="http://schemas.microsoft.com/office/drawing/2014/main" id="{9EEAED65-2E86-D297-70AB-158929ACA1EF}"/>
              </a:ext>
            </a:extLst>
          </p:cNvPr>
          <p:cNvSpPr>
            <a:spLocks noGrp="1"/>
          </p:cNvSpPr>
          <p:nvPr>
            <p:ph idx="1"/>
          </p:nvPr>
        </p:nvSpPr>
        <p:spPr>
          <a:xfrm>
            <a:off x="722376" y="1261872"/>
            <a:ext cx="10543032" cy="4104302"/>
          </a:xfrm>
        </p:spPr>
        <p:txBody>
          <a:bodyPr/>
          <a:lstStyle/>
          <a:p>
            <a:pPr algn="ctr"/>
            <a:r>
              <a:rPr lang="pl-PL" sz="2400" i="1" u="sng"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Dlaczego to ważne?</a:t>
            </a:r>
            <a:endParaRPr lang="pl-PL" sz="2400" u="sng"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pl-PL" sz="1800" kern="100" dirty="0">
                <a:effectLst/>
                <a:latin typeface="Aptos" panose="020B0004020202020204" pitchFamily="34" charset="0"/>
                <a:ea typeface="Times New Roman" panose="02020603050405020304" pitchFamily="18" charset="0"/>
                <a:cs typeface="Times New Roman" panose="02020603050405020304" pitchFamily="18" charset="0"/>
              </a:rPr>
              <a:t>Czyste powietrze to podstawa naszego zdrowia, komfortu życia i przyszłości naszej planety. Zróbmy wszystko, by oddychać powietrzem, które nie szkodzi naszemu organizmowi ani środowisku. Zadbajmy o przyszłość naszych dzieci i o środowisko, w którym żyjemy.</a:t>
            </a:r>
          </a:p>
          <a:p>
            <a:pPr algn="ctr">
              <a:lnSpc>
                <a:spcPct val="115000"/>
              </a:lnSpc>
              <a:spcAft>
                <a:spcPts val="800"/>
              </a:spcAft>
            </a:pPr>
            <a:endParaRPr lang="pl-PL"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pl-PL" sz="3200" kern="1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Ty też możesz być częścią zmiany! Zacznij działać już dziś.</a:t>
            </a:r>
          </a:p>
          <a:p>
            <a:endParaRPr lang="pl-PL" dirty="0"/>
          </a:p>
        </p:txBody>
      </p:sp>
    </p:spTree>
    <p:extLst>
      <p:ext uri="{BB962C8B-B14F-4D97-AF65-F5344CB8AC3E}">
        <p14:creationId xmlns:p14="http://schemas.microsoft.com/office/powerpoint/2010/main" val="117900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niebo, Drapacz chmur, na wolnym powietrzu, budynek&#10;&#10;Opis wygenerowany automatycznie">
            <a:extLst>
              <a:ext uri="{FF2B5EF4-FFF2-40B4-BE49-F238E27FC236}">
                <a16:creationId xmlns:a16="http://schemas.microsoft.com/office/drawing/2014/main" id="{CF2A4885-32D5-430A-D3EA-9381533E96CE}"/>
              </a:ext>
            </a:extLst>
          </p:cNvPr>
          <p:cNvPicPr>
            <a:picLocks noChangeAspect="1"/>
          </p:cNvPicPr>
          <p:nvPr/>
        </p:nvPicPr>
        <p:blipFill>
          <a:blip r:embed="rId2">
            <a:extLst>
              <a:ext uri="{28A0092B-C50C-407E-A947-70E740481C1C}">
                <a14:useLocalDpi xmlns:a14="http://schemas.microsoft.com/office/drawing/2010/main" val="0"/>
              </a:ext>
            </a:extLst>
          </a:blip>
          <a:srcRect t="24354"/>
          <a:stretch/>
        </p:blipFill>
        <p:spPr bwMode="auto">
          <a:xfrm>
            <a:off x="20" y="10"/>
            <a:ext cx="12191980" cy="6340632"/>
          </a:xfrm>
          <a:prstGeom prst="rect">
            <a:avLst/>
          </a:prstGeom>
          <a:noFill/>
        </p:spPr>
      </p:pic>
    </p:spTree>
    <p:extLst>
      <p:ext uri="{BB962C8B-B14F-4D97-AF65-F5344CB8AC3E}">
        <p14:creationId xmlns:p14="http://schemas.microsoft.com/office/powerpoint/2010/main" val="268590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307BBF5E-B566-9305-C02D-8DEFDFE017B2}"/>
              </a:ext>
            </a:extLst>
          </p:cNvPr>
          <p:cNvSpPr>
            <a:spLocks noGrp="1"/>
          </p:cNvSpPr>
          <p:nvPr>
            <p:ph type="title"/>
          </p:nvPr>
        </p:nvSpPr>
        <p:spPr>
          <a:xfrm>
            <a:off x="838201" y="559813"/>
            <a:ext cx="8763000" cy="884939"/>
          </a:xfrm>
        </p:spPr>
        <p:txBody>
          <a:bodyPr>
            <a:normAutofit fontScale="90000"/>
          </a:bodyPr>
          <a:lstStyle/>
          <a:p>
            <a:pPr>
              <a:lnSpc>
                <a:spcPct val="90000"/>
              </a:lnSpc>
            </a:pPr>
            <a:br>
              <a:rPr lang="pl-PL" sz="3700" kern="10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br>
            <a:r>
              <a:rPr lang="pl-PL" sz="3700" kern="10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WPŁYW UCHWAŁY ANTYSMOGOWEJ NA POPRAWĘ JAKOŚCI POWIETRZA</a:t>
            </a:r>
            <a:endParaRPr lang="pl-PL" sz="3700" dirty="0">
              <a:solidFill>
                <a:schemeClr val="tx2"/>
              </a:solidFill>
            </a:endParaRPr>
          </a:p>
        </p:txBody>
      </p:sp>
      <p:sp>
        <p:nvSpPr>
          <p:cNvPr id="5" name="Symbol zastępczy zawartości 4">
            <a:extLst>
              <a:ext uri="{FF2B5EF4-FFF2-40B4-BE49-F238E27FC236}">
                <a16:creationId xmlns:a16="http://schemas.microsoft.com/office/drawing/2014/main" id="{CFA02889-3A6E-BD88-82A9-E2477DF3609A}"/>
              </a:ext>
            </a:extLst>
          </p:cNvPr>
          <p:cNvSpPr>
            <a:spLocks noGrp="1"/>
          </p:cNvSpPr>
          <p:nvPr>
            <p:ph idx="1"/>
          </p:nvPr>
        </p:nvSpPr>
        <p:spPr>
          <a:xfrm>
            <a:off x="825796" y="1682496"/>
            <a:ext cx="10576771" cy="4727448"/>
          </a:xfrm>
        </p:spPr>
        <p:txBody>
          <a:bodyPr>
            <a:noAutofit/>
          </a:bodyPr>
          <a:lstStyle/>
          <a:p>
            <a:pPr indent="0">
              <a:lnSpc>
                <a:spcPct val="100000"/>
              </a:lnSpc>
              <a:spcAft>
                <a:spcPts val="800"/>
              </a:spcAft>
              <a:buNone/>
            </a:pPr>
            <a:r>
              <a:rPr lang="pl-PL" sz="16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	Uchwały antysmogowe, przyjmowane przez władze lokalne w Polsce, stanowią jedno z kluczowych narzędzi w walce z zanieczyszczeniem powietrza. Ich celem jest ograniczenie emisji szkodliwych substancji, takich jak pyły PM10, PM2.5, oraz tlenki siarki i azotu, które powstają głównie w wyniku spalania paliw stałych w domowych kotłach i piecach.</a:t>
            </a:r>
          </a:p>
          <a:p>
            <a:pPr indent="0">
              <a:lnSpc>
                <a:spcPct val="100000"/>
              </a:lnSpc>
              <a:spcAft>
                <a:spcPts val="800"/>
              </a:spcAft>
              <a:buNone/>
            </a:pPr>
            <a:r>
              <a:rPr lang="pl-PL" sz="16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	Jednym z najważniejszych elementów uchwał antysmogowych jest wprowadzenie wymogów dotyczących jakości wykorzystywanych paliw oraz technologii grzewczych. Zakaz używania pieców i kotłów niskiej klasy oraz stosowania paliw niskiej jakości, takich jak węgiel brunatny czy mokre drewno, znacząco przyczynia się do ograniczenia emisji zanieczyszczeń. Dzięki temu powietrze w regionach objętych uchwałą staje się czystsze, co wpływa na poprawę zdrowia mieszkańców. Wprowadzenie uchwały antysmogowej skutkuje również zwiększeniem świadomości ekologicznej społeczeństwa. Kampanie informacyjne towarzyszące wdrażaniu tych regulacji pomagają zrozumieć skalę problemu smogu oraz promują bardziej ekologiczne rozwiązania, takie jak ogrzewanie gazowe, pompy ciepła czy odnawialne źródła energii. W regionach, które już od kilku lat stosują uchwały antysmogowe, zauważono znaczącą poprawę jakości powietrza, zwłaszcza w sezonie grzewczym. Przykładem może być Małopolska, gdzie według raportów Wojewódzkiego Inspektoratu Ochrony Środowiska odnotowano spadek stężeń pyłów zawieszonych. Dzięki temu zmniejsza się ryzyko wystąpienia chorób układu oddechowego, krążenia oraz nowotworów, które są ściśle związane z długotrwałym narażeniem na smog. Nie można jednak zapominać, że skuteczność uchwały zależy od konsekwencji w jej egzekwowaniu. Regularne kontrole, wsparcie finansowe dla osób wymieniających stare piece, a także rozwój infrastruktury umożliwiającej korzystanie z ekologicznych źródeł energii są kluczowe dla osiągnięcia trwałych efektów.</a:t>
            </a:r>
          </a:p>
        </p:txBody>
      </p:sp>
    </p:spTree>
    <p:extLst>
      <p:ext uri="{BB962C8B-B14F-4D97-AF65-F5344CB8AC3E}">
        <p14:creationId xmlns:p14="http://schemas.microsoft.com/office/powerpoint/2010/main" val="106224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B58F7E-5723-1E62-03CE-6746DCDA97BD}"/>
              </a:ext>
            </a:extLst>
          </p:cNvPr>
          <p:cNvSpPr>
            <a:spLocks noGrp="1"/>
          </p:cNvSpPr>
          <p:nvPr>
            <p:ph type="title"/>
          </p:nvPr>
        </p:nvSpPr>
        <p:spPr>
          <a:xfrm>
            <a:off x="1097280" y="286603"/>
            <a:ext cx="10058400" cy="1450757"/>
          </a:xfrm>
        </p:spPr>
        <p:txBody>
          <a:bodyPr>
            <a:normAutofit/>
          </a:bodyPr>
          <a:lstStyle/>
          <a:p>
            <a:r>
              <a:rPr lang="pl-PL" kern="100">
                <a:effectLst/>
                <a:latin typeface="Aptos" panose="020B0004020202020204" pitchFamily="34" charset="0"/>
                <a:ea typeface="Times New Roman" panose="02020603050405020304" pitchFamily="18" charset="0"/>
                <a:cs typeface="Times New Roman" panose="02020603050405020304" pitchFamily="18" charset="0"/>
              </a:rPr>
              <a:t>WPŁYW UCHWAŁY ANTYSMOGOWEJ NA POPRAWĘ JAKOŚCI POWIETRZA</a:t>
            </a:r>
            <a:endParaRPr lang="pl-PL"/>
          </a:p>
        </p:txBody>
      </p:sp>
      <p:sp>
        <p:nvSpPr>
          <p:cNvPr id="3" name="Symbol zastępczy zawartości 2">
            <a:extLst>
              <a:ext uri="{FF2B5EF4-FFF2-40B4-BE49-F238E27FC236}">
                <a16:creationId xmlns:a16="http://schemas.microsoft.com/office/drawing/2014/main" id="{61D400F7-0894-91BC-D7CF-405AE5775267}"/>
              </a:ext>
            </a:extLst>
          </p:cNvPr>
          <p:cNvSpPr>
            <a:spLocks noGrp="1"/>
          </p:cNvSpPr>
          <p:nvPr>
            <p:ph idx="1"/>
          </p:nvPr>
        </p:nvSpPr>
        <p:spPr>
          <a:xfrm>
            <a:off x="1097279" y="1845734"/>
            <a:ext cx="6454987" cy="4023360"/>
          </a:xfrm>
        </p:spPr>
        <p:txBody>
          <a:bodyPr>
            <a:normAutofit/>
          </a:bodyPr>
          <a:lstStyle/>
          <a:p>
            <a:endParaRPr lang="pl-PL"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pl-PL" kern="100" dirty="0">
              <a:latin typeface="Aptos" panose="020B0004020202020204" pitchFamily="34" charset="0"/>
              <a:ea typeface="Times New Roman" panose="02020603050405020304" pitchFamily="18" charset="0"/>
              <a:cs typeface="Times New Roman" panose="02020603050405020304" pitchFamily="18" charset="0"/>
            </a:endParaRPr>
          </a:p>
          <a:p>
            <a:r>
              <a:rPr lang="pl-PL" kern="100" dirty="0">
                <a:effectLst/>
                <a:latin typeface="Aptos" panose="020B0004020202020204" pitchFamily="34" charset="0"/>
                <a:ea typeface="Times New Roman" panose="02020603050405020304" pitchFamily="18" charset="0"/>
                <a:cs typeface="Times New Roman" panose="02020603050405020304" pitchFamily="18" charset="0"/>
              </a:rPr>
              <a:t>Podsumowując, uchwały antysmogowe stanowią istotny krok w kierunku poprawy jakości powietrza w Polsce. Choć ich wdrażanie wiąże się z wyzwaniami, to długoterminowe korzyści dla zdrowia społeczeństwa i środowiska naturalnego są niepodważalne.</a:t>
            </a:r>
          </a:p>
          <a:p>
            <a:endParaRPr lang="pl-PL" dirty="0"/>
          </a:p>
        </p:txBody>
      </p:sp>
      <p:pic>
        <p:nvPicPr>
          <p:cNvPr id="4" name="Obraz 3" descr="Dbamy o zrównoważony rozwój i mamy realny wpływ na środowisko naturalne! -  Amargo">
            <a:extLst>
              <a:ext uri="{FF2B5EF4-FFF2-40B4-BE49-F238E27FC236}">
                <a16:creationId xmlns:a16="http://schemas.microsoft.com/office/drawing/2014/main" id="{A99ADB69-DCCA-DAD3-EE1B-25E448CD8382}"/>
              </a:ext>
            </a:extLst>
          </p:cNvPr>
          <p:cNvPicPr>
            <a:picLocks noChangeAspect="1"/>
          </p:cNvPicPr>
          <p:nvPr/>
        </p:nvPicPr>
        <p:blipFill>
          <a:blip r:embed="rId2">
            <a:extLst>
              <a:ext uri="{28A0092B-C50C-407E-A947-70E740481C1C}">
                <a14:useLocalDpi xmlns:a14="http://schemas.microsoft.com/office/drawing/2010/main" val="0"/>
              </a:ext>
            </a:extLst>
          </a:blip>
          <a:srcRect l="30943" r="26649"/>
          <a:stretch/>
        </p:blipFill>
        <p:spPr bwMode="auto">
          <a:xfrm>
            <a:off x="8020570" y="1916318"/>
            <a:ext cx="3135109" cy="3471012"/>
          </a:xfrm>
          <a:prstGeom prst="rect">
            <a:avLst/>
          </a:prstGeom>
          <a:noFill/>
        </p:spPr>
      </p:pic>
    </p:spTree>
    <p:extLst>
      <p:ext uri="{BB962C8B-B14F-4D97-AF65-F5344CB8AC3E}">
        <p14:creationId xmlns:p14="http://schemas.microsoft.com/office/powerpoint/2010/main" val="322241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871385-A353-B46B-4065-6B17A0B8B844}"/>
              </a:ext>
            </a:extLst>
          </p:cNvPr>
          <p:cNvSpPr>
            <a:spLocks noGrp="1"/>
          </p:cNvSpPr>
          <p:nvPr>
            <p:ph type="title"/>
          </p:nvPr>
        </p:nvSpPr>
        <p:spPr>
          <a:xfrm>
            <a:off x="752473" y="117983"/>
            <a:ext cx="10687049" cy="808228"/>
          </a:xfrm>
        </p:spPr>
        <p:txBody>
          <a:bodyPr>
            <a:normAutofit/>
          </a:bodyPr>
          <a:lstStyle/>
          <a:p>
            <a:pPr algn="ctr"/>
            <a:r>
              <a:rPr lang="pl-PL" sz="27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KORZYŚCI Z WYKORZYSTYWANIA CZYSTYCH ŹRÓDEŁ ENERGII</a:t>
            </a:r>
            <a:endParaRPr lang="pl-PL" dirty="0">
              <a:solidFill>
                <a:schemeClr val="tx2"/>
              </a:solidFill>
            </a:endParaRPr>
          </a:p>
        </p:txBody>
      </p:sp>
      <p:graphicFrame>
        <p:nvGraphicFramePr>
          <p:cNvPr id="16" name="Symbol zastępczy zawartości 2">
            <a:extLst>
              <a:ext uri="{FF2B5EF4-FFF2-40B4-BE49-F238E27FC236}">
                <a16:creationId xmlns:a16="http://schemas.microsoft.com/office/drawing/2014/main" id="{08E06B22-46C0-4ADC-E3F2-1B2EE191B84D}"/>
              </a:ext>
            </a:extLst>
          </p:cNvPr>
          <p:cNvGraphicFramePr>
            <a:graphicFrameLocks noGrp="1"/>
          </p:cNvGraphicFramePr>
          <p:nvPr>
            <p:ph idx="1"/>
            <p:extLst>
              <p:ext uri="{D42A27DB-BD31-4B8C-83A1-F6EECF244321}">
                <p14:modId xmlns:p14="http://schemas.microsoft.com/office/powerpoint/2010/main" val="1270401577"/>
              </p:ext>
            </p:extLst>
          </p:nvPr>
        </p:nvGraphicFramePr>
        <p:xfrm>
          <a:off x="-2" y="1088136"/>
          <a:ext cx="12192001" cy="576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88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Ilustracja przedstawia rodzajie energii odnawialnej:energie wody, wiatru, słońca, biomasy i ilustrujące je obrazki.">
            <a:extLst>
              <a:ext uri="{FF2B5EF4-FFF2-40B4-BE49-F238E27FC236}">
                <a16:creationId xmlns:a16="http://schemas.microsoft.com/office/drawing/2014/main" id="{F7942612-0EE6-E74C-E668-C4AF09407B0F}"/>
              </a:ext>
            </a:extLst>
          </p:cNvPr>
          <p:cNvPicPr>
            <a:picLocks noChangeAspect="1"/>
          </p:cNvPicPr>
          <p:nvPr/>
        </p:nvPicPr>
        <p:blipFill>
          <a:blip r:embed="rId2" cstate="print">
            <a:alphaModFix/>
            <a:extLst>
              <a:ext uri="{28A0092B-C50C-407E-A947-70E740481C1C}">
                <a14:useLocalDpi xmlns:a14="http://schemas.microsoft.com/office/drawing/2010/main" val="0"/>
              </a:ext>
            </a:extLst>
          </a:blip>
          <a:srcRect l="4449" r="-1" b="-1"/>
          <a:stretch/>
        </p:blipFill>
        <p:spPr bwMode="auto">
          <a:xfrm>
            <a:off x="-2988" y="10"/>
            <a:ext cx="12188952" cy="6856614"/>
          </a:xfrm>
          <a:prstGeom prst="rect">
            <a:avLst/>
          </a:prstGeom>
          <a:noFill/>
        </p:spPr>
      </p:pic>
    </p:spTree>
    <p:extLst>
      <p:ext uri="{BB962C8B-B14F-4D97-AF65-F5344CB8AC3E}">
        <p14:creationId xmlns:p14="http://schemas.microsoft.com/office/powerpoint/2010/main" val="2561193900"/>
      </p:ext>
    </p:extLst>
  </p:cSld>
  <p:clrMapOvr>
    <a:masterClrMapping/>
  </p:clrMapOvr>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111</TotalTime>
  <Words>2164</Words>
  <Application>Microsoft Office PowerPoint</Application>
  <PresentationFormat>Panoramiczny</PresentationFormat>
  <Paragraphs>97</Paragraphs>
  <Slides>14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14</vt:i4>
      </vt:variant>
    </vt:vector>
  </HeadingPairs>
  <TitlesOfParts>
    <vt:vector size="21" baseType="lpstr">
      <vt:lpstr>Aptos</vt:lpstr>
      <vt:lpstr>Calibri</vt:lpstr>
      <vt:lpstr>Calibri Light</vt:lpstr>
      <vt:lpstr>pko_bank_polski_bdbold</vt:lpstr>
      <vt:lpstr>Symbol</vt:lpstr>
      <vt:lpstr>Wingdings</vt:lpstr>
      <vt:lpstr>Retrospekcja</vt:lpstr>
      <vt:lpstr>Prezentacja programu PowerPoint</vt:lpstr>
      <vt:lpstr>WPŁYW ZANIECZYSZCZENIA POWIETRZA NA NASZE ZDROWIE</vt:lpstr>
      <vt:lpstr>WPŁYW ZANIECZYSZCZENIA POWIETRZA NA NASZE ZDROWIE</vt:lpstr>
      <vt:lpstr>WPŁYW ZANIECZYSZCZENIA POWIETRZA NA NASZE ZDROWIE</vt:lpstr>
      <vt:lpstr>Prezentacja programu PowerPoint</vt:lpstr>
      <vt:lpstr> WPŁYW UCHWAŁY ANTYSMOGOWEJ NA POPRAWĘ JAKOŚCI POWIETRZA</vt:lpstr>
      <vt:lpstr>WPŁYW UCHWAŁY ANTYSMOGOWEJ NA POPRAWĘ JAKOŚCI POWIETRZA</vt:lpstr>
      <vt:lpstr>KORZYŚCI Z WYKORZYSTYWANIA CZYSTYCH ŹRÓDEŁ ENERGII</vt:lpstr>
      <vt:lpstr>Prezentacja programu PowerPoint</vt:lpstr>
      <vt:lpstr>DOBRE RADY DORADCÓW ENERGETYCZNYCH </vt:lpstr>
      <vt:lpstr>DOBRE RADY DORADCÓW ENERGETYCZNYCH</vt:lpstr>
      <vt:lpstr>DOBRE RADY DORADCÓW ENERGETYCZNYCH</vt:lpstr>
      <vt:lpstr>Zabawa w hasła ekologiczne </vt:lpstr>
      <vt:lpstr>Bibliografia: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Dominika Pajor</dc:creator>
  <cp:lastModifiedBy>Dominika Pajor</cp:lastModifiedBy>
  <cp:revision>1</cp:revision>
  <dcterms:created xsi:type="dcterms:W3CDTF">2024-12-17T09:24:09Z</dcterms:created>
  <dcterms:modified xsi:type="dcterms:W3CDTF">2024-12-18T08:33:11Z</dcterms:modified>
</cp:coreProperties>
</file>